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08" r:id="rId1"/>
  </p:sldMasterIdLst>
  <p:notesMasterIdLst>
    <p:notesMasterId r:id="rId25"/>
  </p:notesMasterIdLst>
  <p:handoutMasterIdLst>
    <p:handoutMasterId r:id="rId26"/>
  </p:handoutMasterIdLst>
  <p:sldIdLst>
    <p:sldId id="256" r:id="rId2"/>
    <p:sldId id="308" r:id="rId3"/>
    <p:sldId id="290" r:id="rId4"/>
    <p:sldId id="291" r:id="rId5"/>
    <p:sldId id="292" r:id="rId6"/>
    <p:sldId id="293" r:id="rId7"/>
    <p:sldId id="294" r:id="rId8"/>
    <p:sldId id="297" r:id="rId9"/>
    <p:sldId id="301" r:id="rId10"/>
    <p:sldId id="310" r:id="rId11"/>
    <p:sldId id="298" r:id="rId12"/>
    <p:sldId id="295" r:id="rId13"/>
    <p:sldId id="296" r:id="rId14"/>
    <p:sldId id="300" r:id="rId15"/>
    <p:sldId id="309" r:id="rId16"/>
    <p:sldId id="303" r:id="rId17"/>
    <p:sldId id="304" r:id="rId18"/>
    <p:sldId id="305" r:id="rId19"/>
    <p:sldId id="272" r:id="rId20"/>
    <p:sldId id="264" r:id="rId21"/>
    <p:sldId id="306" r:id="rId22"/>
    <p:sldId id="268" r:id="rId23"/>
    <p:sldId id="307" r:id="rId2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586"/>
    <p:restoredTop sz="82418"/>
  </p:normalViewPr>
  <p:slideViewPr>
    <p:cSldViewPr snapToGrid="0" snapToObjects="1">
      <p:cViewPr>
        <p:scale>
          <a:sx n="95" d="100"/>
          <a:sy n="95" d="100"/>
        </p:scale>
        <p:origin x="144" y="360"/>
      </p:cViewPr>
      <p:guideLst/>
    </p:cSldViewPr>
  </p:slideViewPr>
  <p:outlineViewPr>
    <p:cViewPr>
      <p:scale>
        <a:sx n="33" d="100"/>
        <a:sy n="33" d="100"/>
      </p:scale>
      <p:origin x="0" y="-5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B32314B-E43B-8F4A-A6F8-3AB3EC549A8A}" type="datetimeFigureOut">
              <a:rPr lang="en-US" smtClean="0"/>
              <a:t>6/9/17</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9D6E22CA-23D8-7642-905D-9DAEA93255F0}" type="slidenum">
              <a:rPr lang="en-US" smtClean="0"/>
              <a:t>‹#›</a:t>
            </a:fld>
            <a:endParaRPr lang="en-US"/>
          </a:p>
        </p:txBody>
      </p:sp>
    </p:spTree>
    <p:extLst>
      <p:ext uri="{BB962C8B-B14F-4D97-AF65-F5344CB8AC3E}">
        <p14:creationId xmlns:p14="http://schemas.microsoft.com/office/powerpoint/2010/main" val="1303455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B35EEBCF-0FDD-4B45-8C25-38B824A70D08}" type="datetimeFigureOut">
              <a:rPr lang="en-US" smtClean="0"/>
              <a:t>6/9/17</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4E59DFC-17AE-9F4D-90A4-743DA2F8DCF1}" type="slidenum">
              <a:rPr lang="en-US" smtClean="0"/>
              <a:t>‹#›</a:t>
            </a:fld>
            <a:endParaRPr lang="en-US"/>
          </a:p>
        </p:txBody>
      </p:sp>
    </p:spTree>
    <p:extLst>
      <p:ext uri="{BB962C8B-B14F-4D97-AF65-F5344CB8AC3E}">
        <p14:creationId xmlns:p14="http://schemas.microsoft.com/office/powerpoint/2010/main" val="1047196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E59DFC-17AE-9F4D-90A4-743DA2F8DCF1}" type="slidenum">
              <a:rPr lang="en-US" smtClean="0"/>
              <a:t>1</a:t>
            </a:fld>
            <a:endParaRPr lang="en-US"/>
          </a:p>
        </p:txBody>
      </p:sp>
    </p:spTree>
    <p:extLst>
      <p:ext uri="{BB962C8B-B14F-4D97-AF65-F5344CB8AC3E}">
        <p14:creationId xmlns:p14="http://schemas.microsoft.com/office/powerpoint/2010/main" val="763148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7E51CC58-AA6E-FC40-B73D-304B347EF9ED}" type="datetime1">
              <a:rPr lang="en-US" smtClean="0"/>
              <a:t>6/9/17</a:t>
            </a:fld>
            <a:endParaRPr lang="en-US"/>
          </a:p>
        </p:txBody>
      </p:sp>
      <p:sp>
        <p:nvSpPr>
          <p:cNvPr id="9" name="Footer Placeholder 8"/>
          <p:cNvSpPr>
            <a:spLocks noGrp="1"/>
          </p:cNvSpPr>
          <p:nvPr>
            <p:ph type="ftr" sz="quarter" idx="11"/>
          </p:nvPr>
        </p:nvSpPr>
        <p:spPr>
          <a:xfrm rot="16200000">
            <a:off x="9959341" y="4046537"/>
            <a:ext cx="3581400" cy="365125"/>
          </a:xfrm>
          <a:prstGeom prst="rect">
            <a:avLst/>
          </a:prstGeom>
        </p:spPr>
        <p:txBody>
          <a:bodyPr/>
          <a:lstStyle/>
          <a:p>
            <a:r>
              <a:rPr lang="en-US" smtClean="0"/>
              <a:t>Laris Vrahimis, LLB (Hons) Lon, Barrister at Law  Eleni Vrahimi &amp; Co, Chr. Sozou 2, Suite 205/6, 1096 Nicosia, Cyprus | lv@vrahimi.com</a:t>
            </a:r>
            <a:endParaRPr lang="en-US"/>
          </a:p>
        </p:txBody>
      </p:sp>
      <p:sp>
        <p:nvSpPr>
          <p:cNvPr id="10" name="Slide Number Placeholder 9"/>
          <p:cNvSpPr>
            <a:spLocks noGrp="1"/>
          </p:cNvSpPr>
          <p:nvPr>
            <p:ph type="sldNum" sz="quarter" idx="12"/>
          </p:nvPr>
        </p:nvSpPr>
        <p:spPr/>
        <p:txBody>
          <a:bodyPr/>
          <a:lstStyle/>
          <a:p>
            <a:fld id="{8C9404B7-921E-8144-9E6E-376B71B9DC38}" type="slidenum">
              <a:rPr lang="en-US" smtClean="0"/>
              <a:t>‹#›</a:t>
            </a:fld>
            <a:endParaRPr lang="en-US"/>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2814901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FAA2F5-63C2-AD47-97AC-07652F3ED91C}" type="datetime1">
              <a:rPr lang="en-US" smtClean="0"/>
              <a:t>6/9/17</a:t>
            </a:fld>
            <a:endParaRPr lang="en-US"/>
          </a:p>
        </p:txBody>
      </p:sp>
      <p:sp>
        <p:nvSpPr>
          <p:cNvPr id="5" name="Footer Placeholder 4"/>
          <p:cNvSpPr>
            <a:spLocks noGrp="1"/>
          </p:cNvSpPr>
          <p:nvPr>
            <p:ph type="ftr" sz="quarter" idx="11"/>
          </p:nvPr>
        </p:nvSpPr>
        <p:spPr>
          <a:xfrm rot="16200000">
            <a:off x="9959341" y="4046537"/>
            <a:ext cx="3581400" cy="365125"/>
          </a:xfrm>
          <a:prstGeom prst="rect">
            <a:avLst/>
          </a:prstGeom>
        </p:spPr>
        <p:txBody>
          <a:bodyPr/>
          <a:lstStyle/>
          <a:p>
            <a:r>
              <a:rPr lang="en-US" smtClean="0"/>
              <a:t>Laris Vrahimis, LLB (Hons) Lon, Barrister at Law  Eleni Vrahimi &amp; Co, Chr. Sozou 2, Suite 205/6, 1096 Nicosia, Cyprus | lv@vrahimi.com</a:t>
            </a:r>
            <a:endParaRPr lang="en-US"/>
          </a:p>
        </p:txBody>
      </p:sp>
      <p:sp>
        <p:nvSpPr>
          <p:cNvPr id="6" name="Slide Number Placeholder 5"/>
          <p:cNvSpPr>
            <a:spLocks noGrp="1"/>
          </p:cNvSpPr>
          <p:nvPr>
            <p:ph type="sldNum" sz="quarter" idx="12"/>
          </p:nvPr>
        </p:nvSpPr>
        <p:spPr/>
        <p:txBody>
          <a:bodyPr/>
          <a:lstStyle/>
          <a:p>
            <a:fld id="{8C9404B7-921E-8144-9E6E-376B71B9DC38}" type="slidenum">
              <a:rPr lang="en-US" smtClean="0"/>
              <a:t>‹#›</a:t>
            </a:fld>
            <a:endParaRPr lang="en-US"/>
          </a:p>
        </p:txBody>
      </p:sp>
    </p:spTree>
    <p:extLst>
      <p:ext uri="{BB962C8B-B14F-4D97-AF65-F5344CB8AC3E}">
        <p14:creationId xmlns:p14="http://schemas.microsoft.com/office/powerpoint/2010/main" val="1559382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E8F472-30A4-3F40-BB43-FD0EF3E4DE7A}" type="datetime1">
              <a:rPr lang="en-US" smtClean="0"/>
              <a:t>6/9/17</a:t>
            </a:fld>
            <a:endParaRPr lang="en-US"/>
          </a:p>
        </p:txBody>
      </p:sp>
      <p:sp>
        <p:nvSpPr>
          <p:cNvPr id="5" name="Footer Placeholder 4"/>
          <p:cNvSpPr>
            <a:spLocks noGrp="1"/>
          </p:cNvSpPr>
          <p:nvPr>
            <p:ph type="ftr" sz="quarter" idx="11"/>
          </p:nvPr>
        </p:nvSpPr>
        <p:spPr>
          <a:xfrm rot="16200000">
            <a:off x="9959341" y="4046537"/>
            <a:ext cx="3581400" cy="365125"/>
          </a:xfrm>
          <a:prstGeom prst="rect">
            <a:avLst/>
          </a:prstGeom>
        </p:spPr>
        <p:txBody>
          <a:bodyPr/>
          <a:lstStyle/>
          <a:p>
            <a:r>
              <a:rPr lang="en-US" smtClean="0"/>
              <a:t>Laris Vrahimis, LLB (Hons) Lon, Barrister at Law  Eleni Vrahimi &amp; Co, Chr. Sozou 2, Suite 205/6, 1096 Nicosia, Cyprus | lv@vrahimi.com</a:t>
            </a:r>
            <a:endParaRPr lang="en-US"/>
          </a:p>
        </p:txBody>
      </p:sp>
      <p:sp>
        <p:nvSpPr>
          <p:cNvPr id="6" name="Slide Number Placeholder 5"/>
          <p:cNvSpPr>
            <a:spLocks noGrp="1"/>
          </p:cNvSpPr>
          <p:nvPr>
            <p:ph type="sldNum" sz="quarter" idx="12"/>
          </p:nvPr>
        </p:nvSpPr>
        <p:spPr/>
        <p:txBody>
          <a:bodyPr/>
          <a:lstStyle/>
          <a:p>
            <a:fld id="{8C9404B7-921E-8144-9E6E-376B71B9DC38}" type="slidenum">
              <a:rPr lang="en-US" smtClean="0"/>
              <a:t>‹#›</a:t>
            </a:fld>
            <a:endParaRPr lang="en-US"/>
          </a:p>
        </p:txBody>
      </p:sp>
    </p:spTree>
    <p:extLst>
      <p:ext uri="{BB962C8B-B14F-4D97-AF65-F5344CB8AC3E}">
        <p14:creationId xmlns:p14="http://schemas.microsoft.com/office/powerpoint/2010/main" val="16033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7703DD-0915-7E41-9B11-1F2908BC95E1}" type="datetime1">
              <a:rPr lang="en-US" smtClean="0"/>
              <a:t>6/9/17</a:t>
            </a:fld>
            <a:endParaRPr lang="en-US"/>
          </a:p>
        </p:txBody>
      </p:sp>
      <p:sp>
        <p:nvSpPr>
          <p:cNvPr id="5" name="Footer Placeholder 4"/>
          <p:cNvSpPr>
            <a:spLocks noGrp="1"/>
          </p:cNvSpPr>
          <p:nvPr>
            <p:ph type="ftr" sz="quarter" idx="11"/>
          </p:nvPr>
        </p:nvSpPr>
        <p:spPr>
          <a:xfrm rot="16200000">
            <a:off x="9959341" y="4046537"/>
            <a:ext cx="3581400" cy="365125"/>
          </a:xfrm>
          <a:prstGeom prst="rect">
            <a:avLst/>
          </a:prstGeom>
        </p:spPr>
        <p:txBody>
          <a:bodyPr/>
          <a:lstStyle/>
          <a:p>
            <a:r>
              <a:rPr lang="en-US" smtClean="0"/>
              <a:t>Laris Vrahimis, LLB (Hons) Lon, Barrister at Law  Eleni Vrahimi &amp; Co, Chr. Sozou 2, Suite 205/6, 1096 Nicosia, Cyprus | lv@vrahimi.com</a:t>
            </a:r>
            <a:endParaRPr lang="en-US"/>
          </a:p>
        </p:txBody>
      </p:sp>
      <p:sp>
        <p:nvSpPr>
          <p:cNvPr id="6" name="Slide Number Placeholder 5"/>
          <p:cNvSpPr>
            <a:spLocks noGrp="1"/>
          </p:cNvSpPr>
          <p:nvPr>
            <p:ph type="sldNum" sz="quarter" idx="12"/>
          </p:nvPr>
        </p:nvSpPr>
        <p:spPr/>
        <p:txBody>
          <a:bodyPr/>
          <a:lstStyle/>
          <a:p>
            <a:fld id="{8C9404B7-921E-8144-9E6E-376B71B9DC38}" type="slidenum">
              <a:rPr lang="en-US" smtClean="0"/>
              <a:t>‹#›</a:t>
            </a:fld>
            <a:endParaRPr lang="en-US"/>
          </a:p>
        </p:txBody>
      </p:sp>
    </p:spTree>
    <p:extLst>
      <p:ext uri="{BB962C8B-B14F-4D97-AF65-F5344CB8AC3E}">
        <p14:creationId xmlns:p14="http://schemas.microsoft.com/office/powerpoint/2010/main" val="1508976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928446-552F-A545-9720-2532B968B6E7}" type="datetime1">
              <a:rPr lang="en-US" smtClean="0"/>
              <a:t>6/9/17</a:t>
            </a:fld>
            <a:endParaRPr lang="en-US"/>
          </a:p>
        </p:txBody>
      </p:sp>
      <p:sp>
        <p:nvSpPr>
          <p:cNvPr id="5" name="Footer Placeholder 4"/>
          <p:cNvSpPr>
            <a:spLocks noGrp="1"/>
          </p:cNvSpPr>
          <p:nvPr>
            <p:ph type="ftr" sz="quarter" idx="11"/>
          </p:nvPr>
        </p:nvSpPr>
        <p:spPr>
          <a:xfrm rot="16200000">
            <a:off x="9959341" y="4046537"/>
            <a:ext cx="3581400" cy="365125"/>
          </a:xfrm>
          <a:prstGeom prst="rect">
            <a:avLst/>
          </a:prstGeom>
        </p:spPr>
        <p:txBody>
          <a:bodyPr/>
          <a:lstStyle/>
          <a:p>
            <a:r>
              <a:rPr lang="en-US" smtClean="0"/>
              <a:t>Laris Vrahimis, LLB (Hons) Lon, Barrister at Law  Eleni Vrahimi &amp; Co, Chr. Sozou 2, Suite 205/6, 1096 Nicosia, Cyprus | lv@vrahimi.com</a:t>
            </a:r>
            <a:endParaRPr lang="en-US"/>
          </a:p>
        </p:txBody>
      </p:sp>
      <p:sp>
        <p:nvSpPr>
          <p:cNvPr id="6" name="Slide Number Placeholder 5"/>
          <p:cNvSpPr>
            <a:spLocks noGrp="1"/>
          </p:cNvSpPr>
          <p:nvPr>
            <p:ph type="sldNum" sz="quarter" idx="12"/>
          </p:nvPr>
        </p:nvSpPr>
        <p:spPr/>
        <p:txBody>
          <a:bodyPr/>
          <a:lstStyle/>
          <a:p>
            <a:fld id="{8C9404B7-921E-8144-9E6E-376B71B9DC38}" type="slidenum">
              <a:rPr lang="en-US" smtClean="0"/>
              <a:t>‹#›</a:t>
            </a:fld>
            <a:endParaRPr lang="en-US"/>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006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8DB96F-E9B5-0449-9264-D63388152A75}" type="datetime1">
              <a:rPr lang="en-US" smtClean="0"/>
              <a:t>6/9/17</a:t>
            </a:fld>
            <a:endParaRPr lang="en-US"/>
          </a:p>
        </p:txBody>
      </p:sp>
      <p:sp>
        <p:nvSpPr>
          <p:cNvPr id="6" name="Footer Placeholder 5"/>
          <p:cNvSpPr>
            <a:spLocks noGrp="1"/>
          </p:cNvSpPr>
          <p:nvPr>
            <p:ph type="ftr" sz="quarter" idx="11"/>
          </p:nvPr>
        </p:nvSpPr>
        <p:spPr>
          <a:xfrm rot="16200000">
            <a:off x="9959341" y="4046537"/>
            <a:ext cx="3581400" cy="365125"/>
          </a:xfrm>
          <a:prstGeom prst="rect">
            <a:avLst/>
          </a:prstGeom>
        </p:spPr>
        <p:txBody>
          <a:bodyPr/>
          <a:lstStyle/>
          <a:p>
            <a:r>
              <a:rPr lang="en-US" smtClean="0"/>
              <a:t>Laris Vrahimis, LLB (Hons) Lon, Barrister at Law  Eleni Vrahimi &amp; Co, Chr. Sozou 2, Suite 205/6, 1096 Nicosia, Cyprus | lv@vrahimi.com</a:t>
            </a:r>
            <a:endParaRPr lang="en-US"/>
          </a:p>
        </p:txBody>
      </p:sp>
      <p:sp>
        <p:nvSpPr>
          <p:cNvPr id="7" name="Slide Number Placeholder 6"/>
          <p:cNvSpPr>
            <a:spLocks noGrp="1"/>
          </p:cNvSpPr>
          <p:nvPr>
            <p:ph type="sldNum" sz="quarter" idx="12"/>
          </p:nvPr>
        </p:nvSpPr>
        <p:spPr/>
        <p:txBody>
          <a:bodyPr/>
          <a:lstStyle/>
          <a:p>
            <a:fld id="{8C9404B7-921E-8144-9E6E-376B71B9DC38}" type="slidenum">
              <a:rPr lang="en-US" smtClean="0"/>
              <a:t>‹#›</a:t>
            </a:fld>
            <a:endParaRPr lang="en-US"/>
          </a:p>
        </p:txBody>
      </p:sp>
    </p:spTree>
    <p:extLst>
      <p:ext uri="{BB962C8B-B14F-4D97-AF65-F5344CB8AC3E}">
        <p14:creationId xmlns:p14="http://schemas.microsoft.com/office/powerpoint/2010/main" val="1337856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736420-FF29-344D-AFCA-9552628A62AE}" type="datetime1">
              <a:rPr lang="en-US" smtClean="0"/>
              <a:t>6/9/17</a:t>
            </a:fld>
            <a:endParaRPr lang="en-US"/>
          </a:p>
        </p:txBody>
      </p:sp>
      <p:sp>
        <p:nvSpPr>
          <p:cNvPr id="8" name="Footer Placeholder 7"/>
          <p:cNvSpPr>
            <a:spLocks noGrp="1"/>
          </p:cNvSpPr>
          <p:nvPr>
            <p:ph type="ftr" sz="quarter" idx="11"/>
          </p:nvPr>
        </p:nvSpPr>
        <p:spPr>
          <a:xfrm rot="16200000">
            <a:off x="9959341" y="4046537"/>
            <a:ext cx="3581400" cy="365125"/>
          </a:xfrm>
          <a:prstGeom prst="rect">
            <a:avLst/>
          </a:prstGeom>
        </p:spPr>
        <p:txBody>
          <a:bodyPr/>
          <a:lstStyle/>
          <a:p>
            <a:r>
              <a:rPr lang="en-US" smtClean="0"/>
              <a:t>Laris Vrahimis, LLB (Hons) Lon, Barrister at Law  Eleni Vrahimi &amp; Co, Chr. Sozou 2, Suite 205/6, 1096 Nicosia, Cyprus | lv@vrahimi.com</a:t>
            </a:r>
            <a:endParaRPr lang="en-US"/>
          </a:p>
        </p:txBody>
      </p:sp>
      <p:sp>
        <p:nvSpPr>
          <p:cNvPr id="9" name="Slide Number Placeholder 8"/>
          <p:cNvSpPr>
            <a:spLocks noGrp="1"/>
          </p:cNvSpPr>
          <p:nvPr>
            <p:ph type="sldNum" sz="quarter" idx="12"/>
          </p:nvPr>
        </p:nvSpPr>
        <p:spPr/>
        <p:txBody>
          <a:bodyPr/>
          <a:lstStyle/>
          <a:p>
            <a:fld id="{8C9404B7-921E-8144-9E6E-376B71B9DC38}" type="slidenum">
              <a:rPr lang="en-US" smtClean="0"/>
              <a:t>‹#›</a:t>
            </a:fld>
            <a:endParaRPr lang="en-US"/>
          </a:p>
        </p:txBody>
      </p:sp>
    </p:spTree>
    <p:extLst>
      <p:ext uri="{BB962C8B-B14F-4D97-AF65-F5344CB8AC3E}">
        <p14:creationId xmlns:p14="http://schemas.microsoft.com/office/powerpoint/2010/main" val="161691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B5453A-A66A-534F-A0F2-5AA8509B0134}" type="datetime1">
              <a:rPr lang="en-US" smtClean="0"/>
              <a:t>6/9/17</a:t>
            </a:fld>
            <a:endParaRPr lang="en-US"/>
          </a:p>
        </p:txBody>
      </p:sp>
      <p:sp>
        <p:nvSpPr>
          <p:cNvPr id="4" name="Footer Placeholder 3"/>
          <p:cNvSpPr>
            <a:spLocks noGrp="1"/>
          </p:cNvSpPr>
          <p:nvPr>
            <p:ph type="ftr" sz="quarter" idx="11"/>
          </p:nvPr>
        </p:nvSpPr>
        <p:spPr>
          <a:xfrm rot="16200000">
            <a:off x="9959341" y="4046537"/>
            <a:ext cx="3581400" cy="365125"/>
          </a:xfrm>
          <a:prstGeom prst="rect">
            <a:avLst/>
          </a:prstGeom>
        </p:spPr>
        <p:txBody>
          <a:bodyPr/>
          <a:lstStyle/>
          <a:p>
            <a:r>
              <a:rPr lang="en-US" smtClean="0"/>
              <a:t>Laris Vrahimis, LLB (Hons) Lon, Barrister at Law  Eleni Vrahimi &amp; Co, Chr. Sozou 2, Suite 205/6, 1096 Nicosia, Cyprus | lv@vrahimi.com</a:t>
            </a:r>
            <a:endParaRPr lang="en-US"/>
          </a:p>
        </p:txBody>
      </p:sp>
      <p:sp>
        <p:nvSpPr>
          <p:cNvPr id="5" name="Slide Number Placeholder 4"/>
          <p:cNvSpPr>
            <a:spLocks noGrp="1"/>
          </p:cNvSpPr>
          <p:nvPr>
            <p:ph type="sldNum" sz="quarter" idx="12"/>
          </p:nvPr>
        </p:nvSpPr>
        <p:spPr/>
        <p:txBody>
          <a:bodyPr/>
          <a:lstStyle/>
          <a:p>
            <a:fld id="{8C9404B7-921E-8144-9E6E-376B71B9DC38}" type="slidenum">
              <a:rPr lang="en-US" smtClean="0"/>
              <a:t>‹#›</a:t>
            </a:fld>
            <a:endParaRPr lang="en-US"/>
          </a:p>
        </p:txBody>
      </p:sp>
    </p:spTree>
    <p:extLst>
      <p:ext uri="{BB962C8B-B14F-4D97-AF65-F5344CB8AC3E}">
        <p14:creationId xmlns:p14="http://schemas.microsoft.com/office/powerpoint/2010/main" val="120486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35CD2-70E7-9943-8F85-A40A420310DE}" type="datetime1">
              <a:rPr lang="en-US" smtClean="0"/>
              <a:t>6/9/17</a:t>
            </a:fld>
            <a:endParaRPr lang="en-US"/>
          </a:p>
        </p:txBody>
      </p:sp>
      <p:sp>
        <p:nvSpPr>
          <p:cNvPr id="3" name="Footer Placeholder 2"/>
          <p:cNvSpPr>
            <a:spLocks noGrp="1"/>
          </p:cNvSpPr>
          <p:nvPr>
            <p:ph type="ftr" sz="quarter" idx="11"/>
          </p:nvPr>
        </p:nvSpPr>
        <p:spPr>
          <a:xfrm rot="16200000">
            <a:off x="9959341" y="4046537"/>
            <a:ext cx="3581400" cy="365125"/>
          </a:xfrm>
          <a:prstGeom prst="rect">
            <a:avLst/>
          </a:prstGeom>
        </p:spPr>
        <p:txBody>
          <a:bodyPr/>
          <a:lstStyle/>
          <a:p>
            <a:r>
              <a:rPr lang="en-US" smtClean="0"/>
              <a:t>Laris Vrahimis, LLB (Hons) Lon, Barrister at Law  Eleni Vrahimi &amp; Co, Chr. Sozou 2, Suite 205/6, 1096 Nicosia, Cyprus | lv@vrahimi.com</a:t>
            </a:r>
            <a:endParaRPr lang="en-US"/>
          </a:p>
        </p:txBody>
      </p:sp>
      <p:sp>
        <p:nvSpPr>
          <p:cNvPr id="4" name="Slide Number Placeholder 3"/>
          <p:cNvSpPr>
            <a:spLocks noGrp="1"/>
          </p:cNvSpPr>
          <p:nvPr>
            <p:ph type="sldNum" sz="quarter" idx="12"/>
          </p:nvPr>
        </p:nvSpPr>
        <p:spPr/>
        <p:txBody>
          <a:bodyPr/>
          <a:lstStyle/>
          <a:p>
            <a:fld id="{8C9404B7-921E-8144-9E6E-376B71B9DC38}" type="slidenum">
              <a:rPr lang="en-US" smtClean="0"/>
              <a:t>‹#›</a:t>
            </a:fld>
            <a:endParaRPr lang="en-US"/>
          </a:p>
        </p:txBody>
      </p:sp>
    </p:spTree>
    <p:extLst>
      <p:ext uri="{BB962C8B-B14F-4D97-AF65-F5344CB8AC3E}">
        <p14:creationId xmlns:p14="http://schemas.microsoft.com/office/powerpoint/2010/main" val="2199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425A3-DD53-A54E-85EE-C4A686D0E18E}" type="datetime1">
              <a:rPr lang="en-US" smtClean="0"/>
              <a:t>6/9/17</a:t>
            </a:fld>
            <a:endParaRPr lang="en-US"/>
          </a:p>
        </p:txBody>
      </p:sp>
      <p:sp>
        <p:nvSpPr>
          <p:cNvPr id="6" name="Footer Placeholder 5"/>
          <p:cNvSpPr>
            <a:spLocks noGrp="1"/>
          </p:cNvSpPr>
          <p:nvPr>
            <p:ph type="ftr" sz="quarter" idx="11"/>
          </p:nvPr>
        </p:nvSpPr>
        <p:spPr>
          <a:xfrm rot="16200000">
            <a:off x="9959341" y="4046537"/>
            <a:ext cx="3581400" cy="365125"/>
          </a:xfrm>
          <a:prstGeom prst="rect">
            <a:avLst/>
          </a:prstGeom>
        </p:spPr>
        <p:txBody>
          <a:bodyPr/>
          <a:lstStyle/>
          <a:p>
            <a:r>
              <a:rPr lang="en-US" smtClean="0"/>
              <a:t>Laris Vrahimis, LLB (Hons) Lon, Barrister at Law  Eleni Vrahimi &amp; Co, Chr. Sozou 2, Suite 205/6, 1096 Nicosia, Cyprus | lv@vrahimi.com</a:t>
            </a:r>
            <a:endParaRPr lang="en-US"/>
          </a:p>
        </p:txBody>
      </p:sp>
      <p:sp>
        <p:nvSpPr>
          <p:cNvPr id="7" name="Slide Number Placeholder 6"/>
          <p:cNvSpPr>
            <a:spLocks noGrp="1"/>
          </p:cNvSpPr>
          <p:nvPr>
            <p:ph type="sldNum" sz="quarter" idx="12"/>
          </p:nvPr>
        </p:nvSpPr>
        <p:spPr/>
        <p:txBody>
          <a:bodyPr/>
          <a:lstStyle/>
          <a:p>
            <a:fld id="{8C9404B7-921E-8144-9E6E-376B71B9DC38}" type="slidenum">
              <a:rPr lang="en-US" smtClean="0"/>
              <a:t>‹#›</a:t>
            </a:fld>
            <a:endParaRPr lang="en-US"/>
          </a:p>
        </p:txBody>
      </p:sp>
    </p:spTree>
    <p:extLst>
      <p:ext uri="{BB962C8B-B14F-4D97-AF65-F5344CB8AC3E}">
        <p14:creationId xmlns:p14="http://schemas.microsoft.com/office/powerpoint/2010/main" val="307571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EDEF73-9AF9-894B-B3A5-50A44274192F}" type="datetime1">
              <a:rPr lang="en-US" smtClean="0"/>
              <a:t>6/9/17</a:t>
            </a:fld>
            <a:endParaRPr lang="en-US"/>
          </a:p>
        </p:txBody>
      </p:sp>
      <p:sp>
        <p:nvSpPr>
          <p:cNvPr id="6" name="Footer Placeholder 5"/>
          <p:cNvSpPr>
            <a:spLocks noGrp="1"/>
          </p:cNvSpPr>
          <p:nvPr>
            <p:ph type="ftr" sz="quarter" idx="11"/>
          </p:nvPr>
        </p:nvSpPr>
        <p:spPr>
          <a:xfrm rot="16200000">
            <a:off x="9959341" y="4046537"/>
            <a:ext cx="3581400" cy="365125"/>
          </a:xfrm>
          <a:prstGeom prst="rect">
            <a:avLst/>
          </a:prstGeom>
        </p:spPr>
        <p:txBody>
          <a:bodyPr/>
          <a:lstStyle/>
          <a:p>
            <a:r>
              <a:rPr lang="en-US" smtClean="0"/>
              <a:t>Laris Vrahimis, LLB (Hons) Lon, Barrister at Law  Eleni Vrahimi &amp; Co, Chr. Sozou 2, Suite 205/6, 1096 Nicosia, Cyprus | lv@vrahimi.com</a:t>
            </a:r>
            <a:endParaRPr lang="en-US"/>
          </a:p>
        </p:txBody>
      </p:sp>
      <p:sp>
        <p:nvSpPr>
          <p:cNvPr id="7" name="Slide Number Placeholder 6"/>
          <p:cNvSpPr>
            <a:spLocks noGrp="1"/>
          </p:cNvSpPr>
          <p:nvPr>
            <p:ph type="sldNum" sz="quarter" idx="12"/>
          </p:nvPr>
        </p:nvSpPr>
        <p:spPr/>
        <p:txBody>
          <a:bodyPr/>
          <a:lstStyle/>
          <a:p>
            <a:fld id="{8C9404B7-921E-8144-9E6E-376B71B9DC38}" type="slidenum">
              <a:rPr lang="en-US" smtClean="0"/>
              <a:t>‹#›</a:t>
            </a:fld>
            <a:endParaRPr lang="en-US"/>
          </a:p>
        </p:txBody>
      </p:sp>
    </p:spTree>
    <p:extLst>
      <p:ext uri="{BB962C8B-B14F-4D97-AF65-F5344CB8AC3E}">
        <p14:creationId xmlns:p14="http://schemas.microsoft.com/office/powerpoint/2010/main" val="2568049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F8CD16A7-9399-7E4A-B1FD-0EB9F7E6D545}" type="datetime1">
              <a:rPr lang="en-US" smtClean="0"/>
              <a:t>6/9/17</a:t>
            </a:fld>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8C9404B7-921E-8144-9E6E-376B71B9DC38}" type="slidenum">
              <a:rPr lang="en-US" smtClean="0"/>
              <a:t>‹#›</a:t>
            </a:fld>
            <a:endParaRPr lang="en-US"/>
          </a:p>
        </p:txBody>
      </p:sp>
    </p:spTree>
    <p:extLst>
      <p:ext uri="{BB962C8B-B14F-4D97-AF65-F5344CB8AC3E}">
        <p14:creationId xmlns:p14="http://schemas.microsoft.com/office/powerpoint/2010/main" val="1060494695"/>
      </p:ext>
    </p:extLst>
  </p:cSld>
  <p:clrMap bg1="lt1" tx1="dk1" bg2="lt2" tx2="dk2" accent1="accent1" accent2="accent2" accent3="accent3" accent4="accent4" accent5="accent5" accent6="accent6" hlink="hlink" folHlink="folHlink"/>
  <p:sldLayoutIdLst>
    <p:sldLayoutId id="2147484409" r:id="rId1"/>
    <p:sldLayoutId id="2147484410" r:id="rId2"/>
    <p:sldLayoutId id="2147484411" r:id="rId3"/>
    <p:sldLayoutId id="2147484412" r:id="rId4"/>
    <p:sldLayoutId id="2147484413" r:id="rId5"/>
    <p:sldLayoutId id="2147484414" r:id="rId6"/>
    <p:sldLayoutId id="2147484415" r:id="rId7"/>
    <p:sldLayoutId id="2147484416" r:id="rId8"/>
    <p:sldLayoutId id="2147484417" r:id="rId9"/>
    <p:sldLayoutId id="2147484418" r:id="rId10"/>
    <p:sldLayoutId id="2147484419" r:id="rId11"/>
  </p:sldLayoutIdLst>
  <p:hf hd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3461356"/>
          </a:xfrm>
        </p:spPr>
        <p:txBody>
          <a:bodyPr>
            <a:normAutofit/>
          </a:bodyPr>
          <a:lstStyle/>
          <a:p>
            <a:r>
              <a:rPr lang="en-US" sz="4800" dirty="0"/>
              <a:t>The Free Access to Law Movement and </a:t>
            </a:r>
            <a:r>
              <a:rPr lang="en-US" sz="4800" dirty="0" err="1"/>
              <a:t>Cylaw.org</a:t>
            </a:r>
            <a:r>
              <a:rPr lang="en-US" sz="4800" dirty="0"/>
              <a:t> as an example of the </a:t>
            </a:r>
            <a:r>
              <a:rPr lang="en-US" sz="4800" dirty="0" err="1"/>
              <a:t>Lii</a:t>
            </a:r>
            <a:r>
              <a:rPr lang="en-US" sz="4800" dirty="0"/>
              <a:t> model</a:t>
            </a:r>
            <a:endParaRPr lang="en-US" sz="4600" dirty="0"/>
          </a:p>
        </p:txBody>
      </p:sp>
      <p:sp>
        <p:nvSpPr>
          <p:cNvPr id="3" name="Subtitle 2"/>
          <p:cNvSpPr>
            <a:spLocks noGrp="1"/>
          </p:cNvSpPr>
          <p:nvPr>
            <p:ph type="subTitle" idx="1"/>
          </p:nvPr>
        </p:nvSpPr>
        <p:spPr>
          <a:xfrm>
            <a:off x="1261872" y="4454769"/>
            <a:ext cx="9418320" cy="2037471"/>
          </a:xfrm>
        </p:spPr>
        <p:txBody>
          <a:bodyPr>
            <a:normAutofit/>
          </a:bodyPr>
          <a:lstStyle/>
          <a:p>
            <a:pPr>
              <a:spcBef>
                <a:spcPts val="0"/>
              </a:spcBef>
            </a:pPr>
            <a:r>
              <a:rPr lang="en-US" sz="2800" dirty="0" err="1" smtClean="0"/>
              <a:t>Laris</a:t>
            </a:r>
            <a:r>
              <a:rPr lang="en-US" sz="2800" dirty="0" smtClean="0"/>
              <a:t> </a:t>
            </a:r>
            <a:r>
              <a:rPr lang="en-US" sz="2800" dirty="0" err="1" smtClean="0"/>
              <a:t>Vrahimis</a:t>
            </a:r>
            <a:r>
              <a:rPr lang="en-US" sz="2800" dirty="0" smtClean="0"/>
              <a:t> – 9 June 2017</a:t>
            </a:r>
          </a:p>
          <a:p>
            <a:pPr>
              <a:spcBef>
                <a:spcPts val="0"/>
              </a:spcBef>
            </a:pPr>
            <a:r>
              <a:rPr lang="en-US" sz="2800" dirty="0" smtClean="0"/>
              <a:t>Lawyer, Member of the Board, </a:t>
            </a:r>
            <a:r>
              <a:rPr lang="en-US" sz="2800" dirty="0" err="1" smtClean="0"/>
              <a:t>Cylaw</a:t>
            </a:r>
            <a:r>
              <a:rPr lang="en-US" sz="2800" dirty="0" smtClean="0"/>
              <a:t>/</a:t>
            </a:r>
            <a:r>
              <a:rPr lang="en-US" sz="2800" dirty="0" err="1" smtClean="0"/>
              <a:t>Cylii</a:t>
            </a:r>
            <a:endParaRPr lang="en-US" sz="2800" dirty="0" smtClean="0"/>
          </a:p>
          <a:p>
            <a:pPr>
              <a:spcBef>
                <a:spcPts val="0"/>
              </a:spcBef>
            </a:pPr>
            <a:r>
              <a:rPr lang="en-US" sz="2800" dirty="0" smtClean="0"/>
              <a:t>Secretary, Free Access to Law Movement</a:t>
            </a:r>
          </a:p>
          <a:p>
            <a:endParaRPr lang="en-US" sz="3500" dirty="0"/>
          </a:p>
        </p:txBody>
      </p:sp>
      <p:sp>
        <p:nvSpPr>
          <p:cNvPr id="29" name="Slide Number Placeholder 28"/>
          <p:cNvSpPr>
            <a:spLocks noGrp="1"/>
          </p:cNvSpPr>
          <p:nvPr>
            <p:ph type="sldNum" sz="quarter" idx="12"/>
          </p:nvPr>
        </p:nvSpPr>
        <p:spPr/>
        <p:txBody>
          <a:bodyPr>
            <a:normAutofit lnSpcReduction="10000"/>
          </a:bodyPr>
          <a:lstStyle/>
          <a:p>
            <a:fld id="{8C9404B7-921E-8144-9E6E-376B71B9DC38}" type="slidenum">
              <a:rPr lang="en-US" smtClean="0"/>
              <a:t>1</a:t>
            </a:fld>
            <a:endParaRPr lang="en-US"/>
          </a:p>
        </p:txBody>
      </p:sp>
    </p:spTree>
    <p:extLst>
      <p:ext uri="{BB962C8B-B14F-4D97-AF65-F5344CB8AC3E}">
        <p14:creationId xmlns:p14="http://schemas.microsoft.com/office/powerpoint/2010/main" val="1350490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872" y="820272"/>
            <a:ext cx="8595360" cy="5359866"/>
          </a:xfrm>
        </p:spPr>
        <p:txBody>
          <a:bodyPr>
            <a:normAutofit/>
          </a:bodyPr>
          <a:lstStyle/>
          <a:p>
            <a:pPr lvl="1" algn="just"/>
            <a:r>
              <a:rPr lang="en-GB" sz="2200" dirty="0"/>
              <a:t>Only organisations and not individuals may become members</a:t>
            </a:r>
          </a:p>
          <a:p>
            <a:pPr lvl="1" algn="just"/>
            <a:r>
              <a:rPr lang="en-GB" sz="2200" dirty="0"/>
              <a:t>There may be more than one member in one country</a:t>
            </a:r>
          </a:p>
          <a:p>
            <a:pPr lvl="1" algn="just"/>
            <a:r>
              <a:rPr lang="en-GB" sz="2200" dirty="0"/>
              <a:t>FALM membership is based on existing and not proposed activities</a:t>
            </a:r>
          </a:p>
          <a:p>
            <a:pPr lvl="1" algn="just"/>
            <a:r>
              <a:rPr lang="en-GB" sz="2200" dirty="0"/>
              <a:t>Advertising material is permissible but should not be out of proportion to the quantity and quality of PLI </a:t>
            </a:r>
            <a:r>
              <a:rPr lang="en-GB" sz="2200" dirty="0" smtClean="0"/>
              <a:t>provided</a:t>
            </a:r>
          </a:p>
          <a:p>
            <a:pPr lvl="1" algn="just"/>
            <a:r>
              <a:rPr lang="en-GB" sz="2200" dirty="0" smtClean="0"/>
              <a:t>Members who facilitate other organisations should conduct research and development activities in the field </a:t>
            </a:r>
            <a:r>
              <a:rPr lang="en-US" sz="2200" dirty="0" smtClean="0"/>
              <a:t>of legal information systems, carried out to a significant extend for the purpose of assisting other organizations to publish PLI for free access.</a:t>
            </a:r>
            <a:endParaRPr lang="en-GB" sz="2200"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10</a:t>
            </a:fld>
            <a:endParaRPr lang="en-US"/>
          </a:p>
        </p:txBody>
      </p:sp>
    </p:spTree>
    <p:extLst>
      <p:ext uri="{BB962C8B-B14F-4D97-AF65-F5344CB8AC3E}">
        <p14:creationId xmlns:p14="http://schemas.microsoft.com/office/powerpoint/2010/main" val="452519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member organisations and funding models</a:t>
            </a:r>
            <a:endParaRPr lang="en-GB" dirty="0"/>
          </a:p>
        </p:txBody>
      </p:sp>
      <p:sp>
        <p:nvSpPr>
          <p:cNvPr id="3" name="Content Placeholder 2"/>
          <p:cNvSpPr>
            <a:spLocks noGrp="1"/>
          </p:cNvSpPr>
          <p:nvPr>
            <p:ph idx="1"/>
          </p:nvPr>
        </p:nvSpPr>
        <p:spPr>
          <a:xfrm>
            <a:off x="1261872" y="1828800"/>
            <a:ext cx="9428540" cy="4351337"/>
          </a:xfrm>
        </p:spPr>
        <p:txBody>
          <a:bodyPr>
            <a:noAutofit/>
          </a:bodyPr>
          <a:lstStyle/>
          <a:p>
            <a:pPr lvl="1" algn="just"/>
            <a:r>
              <a:rPr lang="en-GB" sz="2000" dirty="0" smtClean="0"/>
              <a:t>Most members of FALM are LIIs based on academic institutions. Examples are LII (Cornel), </a:t>
            </a:r>
            <a:r>
              <a:rPr lang="en-GB" sz="2000" dirty="0" err="1" smtClean="0"/>
              <a:t>AustLII</a:t>
            </a:r>
            <a:r>
              <a:rPr lang="en-GB" sz="2000" dirty="0" smtClean="0"/>
              <a:t>, HKLII</a:t>
            </a:r>
          </a:p>
          <a:p>
            <a:pPr lvl="1" algn="just"/>
            <a:r>
              <a:rPr lang="en-GB" sz="2000" dirty="0" smtClean="0"/>
              <a:t>NGO’s such as BAILII, and NGO’s that are owned by bar associations, </a:t>
            </a:r>
            <a:r>
              <a:rPr lang="en-GB" sz="2000" dirty="0" err="1" smtClean="0"/>
              <a:t>CanLII</a:t>
            </a:r>
            <a:r>
              <a:rPr lang="en-GB" sz="2000" dirty="0" smtClean="0"/>
              <a:t> and </a:t>
            </a:r>
            <a:r>
              <a:rPr lang="en-GB" sz="2000" dirty="0" err="1" smtClean="0"/>
              <a:t>Cylaw</a:t>
            </a:r>
            <a:endParaRPr lang="en-GB" sz="2000" dirty="0" smtClean="0"/>
          </a:p>
          <a:p>
            <a:pPr lvl="1" algn="just"/>
            <a:r>
              <a:rPr lang="en-GB" sz="2000" dirty="0" smtClean="0"/>
              <a:t>Governmental or semi governmental organisation, such as </a:t>
            </a:r>
            <a:r>
              <a:rPr lang="en-GB" sz="2000" dirty="0"/>
              <a:t>Publications Office of the Netherlands </a:t>
            </a:r>
            <a:r>
              <a:rPr lang="en-GB" sz="2000" dirty="0" smtClean="0"/>
              <a:t>or </a:t>
            </a:r>
            <a:r>
              <a:rPr lang="en-GB" sz="2000" dirty="0" err="1" smtClean="0"/>
              <a:t>Jerseylaw</a:t>
            </a:r>
            <a:endParaRPr lang="en-GB" sz="2000" dirty="0" smtClean="0"/>
          </a:p>
          <a:p>
            <a:pPr lvl="1" algn="just"/>
            <a:r>
              <a:rPr lang="en-GB" sz="2000" dirty="0" smtClean="0"/>
              <a:t>LII owned by bar associations have their funding secured by a small annual contribution from each lawyer. </a:t>
            </a:r>
          </a:p>
          <a:p>
            <a:pPr lvl="1" algn="just"/>
            <a:r>
              <a:rPr lang="en-GB" sz="2000" dirty="0" smtClean="0"/>
              <a:t>Government run services also have their funding secured from their state sponsors. </a:t>
            </a:r>
          </a:p>
          <a:p>
            <a:pPr lvl="1" algn="just"/>
            <a:r>
              <a:rPr lang="en-GB" sz="2000" dirty="0" smtClean="0"/>
              <a:t>Other LIIs depend on multiple contributors, contributions from the public, academic funding or contributions from international aid and development agencies</a:t>
            </a:r>
          </a:p>
          <a:p>
            <a:pPr lvl="1" algn="just"/>
            <a:r>
              <a:rPr lang="en-GB" sz="2000" dirty="0" smtClean="0"/>
              <a:t>LIIs however that do not have a secure single source of funding are always in risk of loosing their funding and having to cease their activities </a:t>
            </a:r>
            <a:endParaRPr lang="en-GB" sz="2000"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11</a:t>
            </a:fld>
            <a:endParaRPr lang="en-US"/>
          </a:p>
        </p:txBody>
      </p:sp>
    </p:spTree>
    <p:extLst>
      <p:ext uri="{BB962C8B-B14F-4D97-AF65-F5344CB8AC3E}">
        <p14:creationId xmlns:p14="http://schemas.microsoft.com/office/powerpoint/2010/main" val="1019305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 via the Internet conference</a:t>
            </a:r>
            <a:endParaRPr lang="en-GB" dirty="0"/>
          </a:p>
        </p:txBody>
      </p:sp>
      <p:sp>
        <p:nvSpPr>
          <p:cNvPr id="3" name="Content Placeholder 2"/>
          <p:cNvSpPr>
            <a:spLocks noGrp="1"/>
          </p:cNvSpPr>
          <p:nvPr>
            <p:ph idx="1"/>
          </p:nvPr>
        </p:nvSpPr>
        <p:spPr>
          <a:xfrm>
            <a:off x="1261871" y="1828800"/>
            <a:ext cx="9441987" cy="4351337"/>
          </a:xfrm>
        </p:spPr>
        <p:txBody>
          <a:bodyPr>
            <a:noAutofit/>
          </a:bodyPr>
          <a:lstStyle/>
          <a:p>
            <a:r>
              <a:rPr lang="en-GB" sz="2100" dirty="0" smtClean="0"/>
              <a:t>One of the commitments of the FALM is to hold an annual conference.</a:t>
            </a:r>
          </a:p>
          <a:p>
            <a:r>
              <a:rPr lang="en-GB" sz="2100" dirty="0" smtClean="0"/>
              <a:t>The conference called the Law via the Internet is held almost every year</a:t>
            </a:r>
          </a:p>
          <a:p>
            <a:r>
              <a:rPr lang="en-GB" sz="2100" dirty="0" smtClean="0"/>
              <a:t>Program includes the annual meeting of FALM.</a:t>
            </a:r>
          </a:p>
          <a:p>
            <a:r>
              <a:rPr lang="en-GB" sz="2100" dirty="0"/>
              <a:t>Members of FALM communicate between the </a:t>
            </a:r>
            <a:r>
              <a:rPr lang="en-GB" sz="2100" dirty="0" smtClean="0"/>
              <a:t>conference through the FALM mailing list</a:t>
            </a:r>
            <a:endParaRPr lang="en-GB" sz="2100" dirty="0"/>
          </a:p>
          <a:p>
            <a:r>
              <a:rPr lang="en-GB" sz="2100" dirty="0" smtClean="0"/>
              <a:t>16 conferences up to now since 1997, 6 Australasia, 4 Europe, 3 </a:t>
            </a:r>
            <a:r>
              <a:rPr lang="en-GB" sz="2100" dirty="0"/>
              <a:t>North </a:t>
            </a:r>
            <a:r>
              <a:rPr lang="en-GB" sz="2100" dirty="0" smtClean="0"/>
              <a:t>America, 2 Africa, 1 Asia. Next year at Rutgers </a:t>
            </a:r>
            <a:r>
              <a:rPr lang="en-GB" sz="2100" dirty="0"/>
              <a:t>University School of </a:t>
            </a:r>
            <a:r>
              <a:rPr lang="en-GB" sz="2100" dirty="0" smtClean="0"/>
              <a:t>Law, </a:t>
            </a:r>
            <a:r>
              <a:rPr lang="en-GB" sz="2100" dirty="0"/>
              <a:t>Newark, </a:t>
            </a:r>
            <a:r>
              <a:rPr lang="en-GB" sz="2100" dirty="0" smtClean="0"/>
              <a:t>New Jersey</a:t>
            </a:r>
          </a:p>
          <a:p>
            <a:pPr fontAlgn="base"/>
            <a:r>
              <a:rPr lang="en-GB" sz="2100" dirty="0" smtClean="0"/>
              <a:t>Many of the conference papers are published online and many are included in JOAL, the Journal of Open Access to Law which is </a:t>
            </a:r>
            <a:r>
              <a:rPr lang="en-GB" sz="2100" dirty="0"/>
              <a:t>affiliated with </a:t>
            </a:r>
            <a:r>
              <a:rPr lang="en-GB" sz="2100" dirty="0" smtClean="0"/>
              <a:t>FALM</a:t>
            </a:r>
            <a:r>
              <a:rPr lang="en-GB" sz="1900" dirty="0"/>
              <a:t/>
            </a:r>
            <a:br>
              <a:rPr lang="en-GB" sz="1900" dirty="0"/>
            </a:br>
            <a:endParaRPr lang="en-GB" sz="1900"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12</a:t>
            </a:fld>
            <a:endParaRPr lang="en-US"/>
          </a:p>
        </p:txBody>
      </p:sp>
    </p:spTree>
    <p:extLst>
      <p:ext uri="{BB962C8B-B14F-4D97-AF65-F5344CB8AC3E}">
        <p14:creationId xmlns:p14="http://schemas.microsoft.com/office/powerpoint/2010/main" val="1542537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13</a:t>
            </a:fld>
            <a:endParaRPr lang="en-US"/>
          </a:p>
        </p:txBody>
      </p:sp>
      <p:sp>
        <p:nvSpPr>
          <p:cNvPr id="15" name="Content Placeholder 2"/>
          <p:cNvSpPr txBox="1">
            <a:spLocks/>
          </p:cNvSpPr>
          <p:nvPr/>
        </p:nvSpPr>
        <p:spPr>
          <a:xfrm>
            <a:off x="524436" y="529945"/>
            <a:ext cx="4825881" cy="5642255"/>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dirty="0" smtClean="0"/>
              <a:t>1997 - </a:t>
            </a:r>
            <a:r>
              <a:rPr lang="en-GB" dirty="0" err="1" smtClean="0"/>
              <a:t>AustLII</a:t>
            </a:r>
            <a:r>
              <a:rPr lang="en-GB" dirty="0" smtClean="0"/>
              <a:t>, Sydney, Australia</a:t>
            </a:r>
          </a:p>
          <a:p>
            <a:r>
              <a:rPr lang="en-GB" dirty="0" smtClean="0"/>
              <a:t>1999 - </a:t>
            </a:r>
            <a:r>
              <a:rPr lang="en-GB" dirty="0" err="1" smtClean="0"/>
              <a:t>AustLII</a:t>
            </a:r>
            <a:r>
              <a:rPr lang="en-GB" dirty="0" smtClean="0"/>
              <a:t>, Sydney, Australia</a:t>
            </a:r>
          </a:p>
          <a:p>
            <a:r>
              <a:rPr lang="en-GB" dirty="0" smtClean="0"/>
              <a:t>2001 - </a:t>
            </a:r>
            <a:r>
              <a:rPr lang="en-GB" dirty="0" err="1" smtClean="0"/>
              <a:t>AustLII</a:t>
            </a:r>
            <a:r>
              <a:rPr lang="en-GB" dirty="0" smtClean="0"/>
              <a:t>, Sydney, Australia</a:t>
            </a:r>
          </a:p>
          <a:p>
            <a:r>
              <a:rPr lang="en-GB" dirty="0" smtClean="0"/>
              <a:t>2002 - </a:t>
            </a:r>
            <a:r>
              <a:rPr lang="en-GB" dirty="0" err="1" smtClean="0"/>
              <a:t>LexUM</a:t>
            </a:r>
            <a:r>
              <a:rPr lang="en-GB" dirty="0" smtClean="0"/>
              <a:t>, Montreal, Canada</a:t>
            </a:r>
          </a:p>
          <a:p>
            <a:r>
              <a:rPr lang="en-GB" dirty="0" smtClean="0"/>
              <a:t>2003	 - </a:t>
            </a:r>
            <a:r>
              <a:rPr lang="en-GB" dirty="0" err="1" smtClean="0"/>
              <a:t>AustLII</a:t>
            </a:r>
            <a:r>
              <a:rPr lang="en-GB" dirty="0" smtClean="0"/>
              <a:t>, Sydney, Australia</a:t>
            </a:r>
          </a:p>
          <a:p>
            <a:r>
              <a:rPr lang="en-GB" dirty="0" smtClean="0"/>
              <a:t>2004 - ADBS (Association of Specialized Researchers and Librarians), the ADIJ (Association for the Development of Legal Information), and </a:t>
            </a:r>
            <a:r>
              <a:rPr lang="en-GB" dirty="0" err="1" smtClean="0"/>
              <a:t>Juriconnexion</a:t>
            </a:r>
            <a:r>
              <a:rPr lang="en-GB" dirty="0" smtClean="0"/>
              <a:t> (Association of Legal Information Users), Paris, France</a:t>
            </a:r>
          </a:p>
          <a:p>
            <a:r>
              <a:rPr lang="en-GB" dirty="0" smtClean="0"/>
              <a:t>2005 - </a:t>
            </a:r>
            <a:r>
              <a:rPr lang="en-GB" dirty="0" err="1" smtClean="0"/>
              <a:t>PacLII</a:t>
            </a:r>
            <a:r>
              <a:rPr lang="en-GB" dirty="0" smtClean="0"/>
              <a:t> and </a:t>
            </a:r>
            <a:r>
              <a:rPr lang="en-GB" dirty="0" err="1" smtClean="0"/>
              <a:t>AustLII</a:t>
            </a:r>
            <a:r>
              <a:rPr lang="en-GB" dirty="0" smtClean="0"/>
              <a:t>, Port Vila, Vanuatu</a:t>
            </a:r>
          </a:p>
          <a:p>
            <a:r>
              <a:rPr lang="en-GB" dirty="0" smtClean="0"/>
              <a:t>2007 - </a:t>
            </a:r>
            <a:r>
              <a:rPr lang="en-GB" dirty="0" err="1" smtClean="0"/>
              <a:t>LexUM</a:t>
            </a:r>
            <a:r>
              <a:rPr lang="en-GB" dirty="0" smtClean="0"/>
              <a:t>, Montreal, Canada</a:t>
            </a:r>
          </a:p>
        </p:txBody>
      </p:sp>
      <p:sp>
        <p:nvSpPr>
          <p:cNvPr id="16" name="Content Placeholder 2"/>
          <p:cNvSpPr txBox="1">
            <a:spLocks/>
          </p:cNvSpPr>
          <p:nvPr/>
        </p:nvSpPr>
        <p:spPr>
          <a:xfrm>
            <a:off x="5619258" y="529945"/>
            <a:ext cx="5138389" cy="5642255"/>
          </a:xfrm>
          <a:prstGeom prst="rect">
            <a:avLst/>
          </a:prstGeom>
        </p:spPr>
        <p:txBody>
          <a:bodyPr vert="horz" lIns="91440" tIns="45720" rIns="91440" bIns="45720" rtlCol="0">
            <a:normAutofit lnSpcReduction="1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dirty="0"/>
              <a:t>2008 - Institute of Legal Information Theory and Techniques (ITTIG), Florence, Italy</a:t>
            </a:r>
          </a:p>
          <a:p>
            <a:r>
              <a:rPr lang="en-GB" dirty="0" smtClean="0"/>
              <a:t>2009	 - SAFLII, Durban, South Africa</a:t>
            </a:r>
          </a:p>
          <a:p>
            <a:r>
              <a:rPr lang="en-GB" dirty="0" smtClean="0"/>
              <a:t>2011 - HKLII, Hong Kong, China</a:t>
            </a:r>
          </a:p>
          <a:p>
            <a:r>
              <a:rPr lang="en-GB" dirty="0" smtClean="0"/>
              <a:t>2012 - LII (Cornell), </a:t>
            </a:r>
            <a:r>
              <a:rPr lang="en-GB" dirty="0" err="1" smtClean="0"/>
              <a:t>Ithica</a:t>
            </a:r>
            <a:r>
              <a:rPr lang="en-GB" dirty="0" smtClean="0"/>
              <a:t>, United States</a:t>
            </a:r>
          </a:p>
          <a:p>
            <a:r>
              <a:rPr lang="en-GB" dirty="0" smtClean="0"/>
              <a:t>2013 - </a:t>
            </a:r>
            <a:r>
              <a:rPr lang="en-GB" dirty="0" err="1" smtClean="0"/>
              <a:t>Jerseylaw</a:t>
            </a:r>
            <a:r>
              <a:rPr lang="en-GB" dirty="0" smtClean="0"/>
              <a:t>, Jersey, Channel Islands</a:t>
            </a:r>
          </a:p>
          <a:p>
            <a:r>
              <a:rPr lang="en-GB" dirty="0" smtClean="0"/>
              <a:t>2014 - SAFLII Kenya Law and </a:t>
            </a:r>
            <a:r>
              <a:rPr lang="en-GB" dirty="0" err="1" smtClean="0"/>
              <a:t>AfricanLII</a:t>
            </a:r>
            <a:r>
              <a:rPr lang="en-GB" dirty="0" smtClean="0"/>
              <a:t>, Cape Town, South Africa</a:t>
            </a:r>
          </a:p>
          <a:p>
            <a:r>
              <a:rPr lang="en-GB" dirty="0" smtClean="0"/>
              <a:t>2015 - Austria, Sydney, Australia</a:t>
            </a:r>
          </a:p>
          <a:p>
            <a:r>
              <a:rPr lang="en-GB" dirty="0" smtClean="0"/>
              <a:t>2016 - </a:t>
            </a:r>
            <a:r>
              <a:rPr lang="en-GB" dirty="0" err="1" smtClean="0"/>
              <a:t>Cylaw</a:t>
            </a:r>
            <a:r>
              <a:rPr lang="en-GB" dirty="0" smtClean="0"/>
              <a:t>, Limassol, Cyprus</a:t>
            </a:r>
          </a:p>
          <a:p>
            <a:r>
              <a:rPr lang="en-GB" dirty="0" smtClean="0"/>
              <a:t>2017 - The Rutgers University School of Law - Newark, United States</a:t>
            </a:r>
            <a:endParaRPr lang="en-GB" dirty="0"/>
          </a:p>
        </p:txBody>
      </p:sp>
    </p:spTree>
    <p:extLst>
      <p:ext uri="{BB962C8B-B14F-4D97-AF65-F5344CB8AC3E}">
        <p14:creationId xmlns:p14="http://schemas.microsoft.com/office/powerpoint/2010/main" val="413575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FALM Secretariat</a:t>
            </a:r>
            <a:endParaRPr lang="en-GB" dirty="0"/>
          </a:p>
        </p:txBody>
      </p:sp>
      <p:sp>
        <p:nvSpPr>
          <p:cNvPr id="3" name="Content Placeholder 2"/>
          <p:cNvSpPr>
            <a:spLocks noGrp="1"/>
          </p:cNvSpPr>
          <p:nvPr>
            <p:ph idx="1"/>
          </p:nvPr>
        </p:nvSpPr>
        <p:spPr>
          <a:xfrm>
            <a:off x="1261872" y="1828800"/>
            <a:ext cx="9536116" cy="4351337"/>
          </a:xfrm>
        </p:spPr>
        <p:txBody>
          <a:bodyPr>
            <a:normAutofit lnSpcReduction="10000"/>
          </a:bodyPr>
          <a:lstStyle/>
          <a:p>
            <a:pPr lvl="1" algn="just" fontAlgn="base"/>
            <a:r>
              <a:rPr lang="en-US" sz="2400" dirty="0" err="1" smtClean="0"/>
              <a:t>Laris</a:t>
            </a:r>
            <a:r>
              <a:rPr lang="en-US" sz="2400" dirty="0" smtClean="0"/>
              <a:t> </a:t>
            </a:r>
            <a:r>
              <a:rPr lang="en-US" sz="2400" dirty="0" err="1"/>
              <a:t>Vrahimis</a:t>
            </a:r>
            <a:r>
              <a:rPr lang="en-US" sz="2400" dirty="0"/>
              <a:t>, </a:t>
            </a:r>
            <a:r>
              <a:rPr lang="en-US" sz="2400" dirty="0" smtClean="0"/>
              <a:t>Member of the Board, </a:t>
            </a:r>
            <a:r>
              <a:rPr lang="en-US" sz="2400" dirty="0" err="1" smtClean="0"/>
              <a:t>Cylaw</a:t>
            </a:r>
            <a:r>
              <a:rPr lang="en-US" sz="2400" dirty="0" smtClean="0"/>
              <a:t> (secretary</a:t>
            </a:r>
            <a:r>
              <a:rPr lang="en-US" sz="2400" b="1" dirty="0" smtClean="0"/>
              <a:t>)</a:t>
            </a:r>
            <a:endParaRPr lang="en-US" sz="2400" b="1" dirty="0"/>
          </a:p>
          <a:p>
            <a:pPr lvl="1" algn="just" fontAlgn="base"/>
            <a:r>
              <a:rPr lang="en-US" sz="2400" dirty="0" smtClean="0"/>
              <a:t>Philip </a:t>
            </a:r>
            <a:r>
              <a:rPr lang="en-US" sz="2400" dirty="0"/>
              <a:t>Chung, Executive Director, </a:t>
            </a:r>
            <a:r>
              <a:rPr lang="en-US" sz="2400" dirty="0" err="1"/>
              <a:t>AustLII</a:t>
            </a:r>
            <a:endParaRPr lang="en-US" sz="2400" dirty="0"/>
          </a:p>
          <a:p>
            <a:pPr lvl="1" algn="just" fontAlgn="base"/>
            <a:r>
              <a:rPr lang="en-US" sz="2400" dirty="0"/>
              <a:t>John </a:t>
            </a:r>
            <a:r>
              <a:rPr lang="en-US" sz="2400" dirty="0" err="1"/>
              <a:t>Joergensen</a:t>
            </a:r>
            <a:r>
              <a:rPr lang="en-US" sz="2400" dirty="0"/>
              <a:t>, Senior Associate Dean for Information Services, Rutgers University Law </a:t>
            </a:r>
            <a:r>
              <a:rPr lang="en-US" sz="2400" dirty="0" smtClean="0"/>
              <a:t>School</a:t>
            </a:r>
          </a:p>
          <a:p>
            <a:pPr lvl="1" algn="just" fontAlgn="base"/>
            <a:r>
              <a:rPr lang="en-US" sz="2400" dirty="0"/>
              <a:t>Marc van </a:t>
            </a:r>
            <a:r>
              <a:rPr lang="en-US" sz="2400" dirty="0" err="1"/>
              <a:t>Opijnen</a:t>
            </a:r>
            <a:r>
              <a:rPr lang="en-US" sz="2400" dirty="0"/>
              <a:t>, Adviser Legal Informatics, Publications Office of the </a:t>
            </a:r>
            <a:r>
              <a:rPr lang="en-US" sz="2400" dirty="0" smtClean="0"/>
              <a:t>Netherlands</a:t>
            </a:r>
          </a:p>
          <a:p>
            <a:pPr lvl="1" algn="just" fontAlgn="base"/>
            <a:r>
              <a:rPr lang="en-US" sz="2400" dirty="0" err="1" smtClean="0"/>
              <a:t>Ginevra</a:t>
            </a:r>
            <a:r>
              <a:rPr lang="en-US" sz="2400" dirty="0" smtClean="0"/>
              <a:t> </a:t>
            </a:r>
            <a:r>
              <a:rPr lang="en-US" sz="2400" dirty="0" err="1"/>
              <a:t>Peruginelli</a:t>
            </a:r>
            <a:r>
              <a:rPr lang="en-US" sz="2400" dirty="0"/>
              <a:t>, Researcher, Institute of Theory and Techniques of Legal </a:t>
            </a:r>
            <a:r>
              <a:rPr lang="en-US" sz="2400" dirty="0" smtClean="0"/>
              <a:t>information, Florence </a:t>
            </a:r>
            <a:r>
              <a:rPr lang="en-US" sz="2400" dirty="0"/>
              <a:t>(ITTIG</a:t>
            </a:r>
            <a:r>
              <a:rPr lang="en-US" sz="2400" dirty="0" smtClean="0"/>
              <a:t>)</a:t>
            </a:r>
            <a:endParaRPr lang="en-US" sz="2400" dirty="0"/>
          </a:p>
          <a:p>
            <a:pPr lvl="1" algn="just" fontAlgn="base"/>
            <a:r>
              <a:rPr lang="en-US" sz="2400" dirty="0" smtClean="0"/>
              <a:t>Xavier </a:t>
            </a:r>
            <a:r>
              <a:rPr lang="en-US" sz="2400" dirty="0"/>
              <a:t>Beauchamp-Tremblay, President, </a:t>
            </a:r>
            <a:r>
              <a:rPr lang="en-US" sz="2400" dirty="0" err="1" smtClean="0"/>
              <a:t>CanLII</a:t>
            </a:r>
            <a:endParaRPr lang="en-US" sz="2400" dirty="0" smtClean="0"/>
          </a:p>
          <a:p>
            <a:pPr lvl="1" algn="just" fontAlgn="base"/>
            <a:r>
              <a:rPr lang="en-US" sz="2400" dirty="0" err="1" smtClean="0"/>
              <a:t>Marja</a:t>
            </a:r>
            <a:r>
              <a:rPr lang="en-US" sz="2400" dirty="0" smtClean="0"/>
              <a:t> </a:t>
            </a:r>
            <a:r>
              <a:rPr lang="en-US" sz="2400" dirty="0" err="1"/>
              <a:t>Hinefelaar</a:t>
            </a:r>
            <a:r>
              <a:rPr lang="en-US" sz="2400" dirty="0"/>
              <a:t>, Director of Research and Programs, Southern African Institute for </a:t>
            </a:r>
            <a:r>
              <a:rPr lang="en-US" sz="2400" dirty="0" smtClean="0"/>
              <a:t>Policy </a:t>
            </a:r>
            <a:r>
              <a:rPr lang="en-US" sz="2400" dirty="0"/>
              <a:t>and </a:t>
            </a:r>
            <a:r>
              <a:rPr lang="en-US" sz="2400" dirty="0" smtClean="0"/>
              <a:t>Research (SAIPAR)</a:t>
            </a:r>
            <a:endParaRPr lang="en-US" sz="2400" dirty="0"/>
          </a:p>
          <a:p>
            <a:pPr lvl="1" algn="just" fontAlgn="base"/>
            <a:r>
              <a:rPr lang="en-US" sz="2400" dirty="0" smtClean="0"/>
              <a:t>Anita </a:t>
            </a:r>
            <a:r>
              <a:rPr lang="en-US" sz="2400" dirty="0" err="1"/>
              <a:t>Jowitt</a:t>
            </a:r>
            <a:r>
              <a:rPr lang="en-US" sz="2400" dirty="0"/>
              <a:t>, Director, </a:t>
            </a:r>
            <a:r>
              <a:rPr lang="en-US" sz="2400" dirty="0" err="1" smtClean="0"/>
              <a:t>PacLII</a:t>
            </a:r>
            <a:endParaRPr lang="en-US" sz="2400" dirty="0"/>
          </a:p>
          <a:p>
            <a:pPr algn="just"/>
            <a:endParaRPr lang="en-GB"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14</a:t>
            </a:fld>
            <a:endParaRPr lang="en-US"/>
          </a:p>
        </p:txBody>
      </p:sp>
    </p:spTree>
    <p:extLst>
      <p:ext uri="{BB962C8B-B14F-4D97-AF65-F5344CB8AC3E}">
        <p14:creationId xmlns:p14="http://schemas.microsoft.com/office/powerpoint/2010/main" val="489005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FALM important</a:t>
            </a:r>
            <a:endParaRPr lang="en-GB" dirty="0"/>
          </a:p>
        </p:txBody>
      </p:sp>
      <p:sp>
        <p:nvSpPr>
          <p:cNvPr id="3" name="Content Placeholder 2"/>
          <p:cNvSpPr>
            <a:spLocks noGrp="1"/>
          </p:cNvSpPr>
          <p:nvPr>
            <p:ph idx="1"/>
          </p:nvPr>
        </p:nvSpPr>
        <p:spPr>
          <a:xfrm>
            <a:off x="1261872" y="1828800"/>
            <a:ext cx="9280622" cy="4351337"/>
          </a:xfrm>
        </p:spPr>
        <p:txBody>
          <a:bodyPr/>
          <a:lstStyle/>
          <a:p>
            <a:pPr algn="just"/>
            <a:r>
              <a:rPr lang="en-GB" dirty="0" smtClean="0"/>
              <a:t>It includes some important organisations internationally involved in the provision of free access to law carrying serious research and developing innovative tools for the online dissemination of legal information</a:t>
            </a:r>
          </a:p>
          <a:p>
            <a:pPr algn="just"/>
            <a:r>
              <a:rPr lang="en-GB" dirty="0" smtClean="0"/>
              <a:t>It allows the organisations to share experiences, knowledge, research as well as tools developed by one of the organizations so that more organizations can benefit from them (e.g. </a:t>
            </a:r>
            <a:r>
              <a:rPr lang="en-GB" dirty="0" err="1" smtClean="0"/>
              <a:t>sino</a:t>
            </a:r>
            <a:r>
              <a:rPr lang="en-GB" dirty="0" smtClean="0"/>
              <a:t> search engine, or </a:t>
            </a:r>
            <a:r>
              <a:rPr lang="en-GB" dirty="0" err="1"/>
              <a:t>AustLII</a:t>
            </a:r>
            <a:r>
              <a:rPr lang="en-GB" dirty="0"/>
              <a:t> </a:t>
            </a:r>
            <a:r>
              <a:rPr lang="en-GB" dirty="0" smtClean="0"/>
              <a:t>communities collaborative tools for legal guides)</a:t>
            </a:r>
          </a:p>
          <a:p>
            <a:pPr algn="just"/>
            <a:r>
              <a:rPr lang="en-GB" dirty="0" smtClean="0"/>
              <a:t>Members of FALM have assisted in the creation of LIIs in other jurisdictions (BAILII, HKLII, NZLII, </a:t>
            </a:r>
            <a:r>
              <a:rPr lang="en-GB" dirty="0" err="1" smtClean="0"/>
              <a:t>PacLII</a:t>
            </a:r>
            <a:r>
              <a:rPr lang="en-GB" dirty="0" smtClean="0"/>
              <a:t> initially set up by </a:t>
            </a:r>
            <a:r>
              <a:rPr lang="en-GB" dirty="0" err="1" smtClean="0"/>
              <a:t>AustLII</a:t>
            </a:r>
            <a:r>
              <a:rPr lang="en-GB" dirty="0" smtClean="0"/>
              <a:t>, </a:t>
            </a:r>
            <a:r>
              <a:rPr lang="en-GB" dirty="0"/>
              <a:t>Droit </a:t>
            </a:r>
            <a:r>
              <a:rPr lang="en-GB" dirty="0" smtClean="0"/>
              <a:t>Francophone, </a:t>
            </a:r>
            <a:r>
              <a:rPr lang="en-GB" dirty="0" err="1"/>
              <a:t>JuriBurkina</a:t>
            </a:r>
            <a:r>
              <a:rPr lang="en-GB" dirty="0"/>
              <a:t> </a:t>
            </a:r>
            <a:r>
              <a:rPr lang="en-GB" dirty="0" smtClean="0"/>
              <a:t>and </a:t>
            </a:r>
            <a:r>
              <a:rPr lang="en-GB" dirty="0" err="1" smtClean="0"/>
              <a:t>JuriNiger</a:t>
            </a:r>
            <a:r>
              <a:rPr lang="en-GB" dirty="0" smtClean="0"/>
              <a:t> setup by </a:t>
            </a:r>
            <a:r>
              <a:rPr lang="en-GB" dirty="0" err="1" smtClean="0"/>
              <a:t>LexUM</a:t>
            </a:r>
            <a:r>
              <a:rPr lang="en-GB" dirty="0" smtClean="0"/>
              <a:t>, </a:t>
            </a:r>
            <a:r>
              <a:rPr lang="en-GB" dirty="0" err="1" smtClean="0"/>
              <a:t>ZamLII</a:t>
            </a:r>
            <a:r>
              <a:rPr lang="en-GB" dirty="0" smtClean="0"/>
              <a:t> setup by LII (Cornel))</a:t>
            </a:r>
          </a:p>
          <a:p>
            <a:pPr algn="just"/>
            <a:r>
              <a:rPr lang="en-GB" dirty="0" smtClean="0"/>
              <a:t>Helps develop international standards</a:t>
            </a:r>
            <a:endParaRPr lang="en-GB"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15</a:t>
            </a:fld>
            <a:endParaRPr lang="en-US"/>
          </a:p>
        </p:txBody>
      </p:sp>
    </p:spTree>
    <p:extLst>
      <p:ext uri="{BB962C8B-B14F-4D97-AF65-F5344CB8AC3E}">
        <p14:creationId xmlns:p14="http://schemas.microsoft.com/office/powerpoint/2010/main" val="2050405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Citations and standards</a:t>
            </a:r>
            <a:endParaRPr lang="en-GB" dirty="0"/>
          </a:p>
        </p:txBody>
      </p:sp>
      <p:sp>
        <p:nvSpPr>
          <p:cNvPr id="3" name="Content Placeholder 2"/>
          <p:cNvSpPr>
            <a:spLocks noGrp="1"/>
          </p:cNvSpPr>
          <p:nvPr>
            <p:ph idx="1"/>
          </p:nvPr>
        </p:nvSpPr>
        <p:spPr/>
        <p:txBody>
          <a:bodyPr>
            <a:normAutofit lnSpcReduction="10000"/>
          </a:bodyPr>
          <a:lstStyle/>
          <a:p>
            <a:pPr algn="just"/>
            <a:r>
              <a:rPr lang="en-GB" dirty="0" smtClean="0"/>
              <a:t>Traditionally cases are cited based on the published report (e.g. [2013] 1 WLR 123)</a:t>
            </a:r>
          </a:p>
          <a:p>
            <a:pPr algn="just"/>
            <a:r>
              <a:rPr lang="en-GB" dirty="0" smtClean="0"/>
              <a:t>There have been attempts by LIIs to introduce a universal standard of medium neutral citation of the format [&lt;year of publication&gt;] &lt;court designator&gt; &lt;sequential number&gt; (</a:t>
            </a:r>
            <a:r>
              <a:rPr lang="en-GB" dirty="0" err="1" smtClean="0"/>
              <a:t>eg</a:t>
            </a:r>
            <a:r>
              <a:rPr lang="en-GB" dirty="0" smtClean="0"/>
              <a:t>. [2017] HCA 15)</a:t>
            </a:r>
          </a:p>
          <a:p>
            <a:pPr algn="just"/>
            <a:r>
              <a:rPr lang="en-GB" dirty="0" err="1"/>
              <a:t>AustLII</a:t>
            </a:r>
            <a:r>
              <a:rPr lang="en-GB" dirty="0"/>
              <a:t>, BAILII, </a:t>
            </a:r>
            <a:r>
              <a:rPr lang="en-GB" dirty="0" err="1"/>
              <a:t>PacLII</a:t>
            </a:r>
            <a:r>
              <a:rPr lang="en-GB" dirty="0"/>
              <a:t>, SAFLII, and </a:t>
            </a:r>
            <a:r>
              <a:rPr lang="en-GB" dirty="0" smtClean="0"/>
              <a:t>NZLII.  In Australia, England and New Zealand these citation method has been adopted by the courts and has become the official citation of the judgment.</a:t>
            </a:r>
          </a:p>
          <a:p>
            <a:pPr algn="just"/>
            <a:r>
              <a:rPr lang="en-GB" dirty="0" smtClean="0"/>
              <a:t>Other common law countries such as Canada have introduced similar official citation systems.</a:t>
            </a:r>
          </a:p>
          <a:p>
            <a:pPr algn="just"/>
            <a:r>
              <a:rPr lang="en-GB" dirty="0" smtClean="0"/>
              <a:t>This citation systems can be adopted in a format compatible with ECLI which would make the two citation systems compatible or interchangeable.</a:t>
            </a:r>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16</a:t>
            </a:fld>
            <a:endParaRPr lang="en-US"/>
          </a:p>
        </p:txBody>
      </p:sp>
    </p:spTree>
    <p:extLst>
      <p:ext uri="{BB962C8B-B14F-4D97-AF65-F5344CB8AC3E}">
        <p14:creationId xmlns:p14="http://schemas.microsoft.com/office/powerpoint/2010/main" val="2140735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information</a:t>
            </a:r>
            <a:endParaRPr lang="en-GB" dirty="0"/>
          </a:p>
        </p:txBody>
      </p:sp>
      <p:sp>
        <p:nvSpPr>
          <p:cNvPr id="3" name="Content Placeholder 2"/>
          <p:cNvSpPr>
            <a:spLocks noGrp="1"/>
          </p:cNvSpPr>
          <p:nvPr>
            <p:ph idx="1"/>
          </p:nvPr>
        </p:nvSpPr>
        <p:spPr/>
        <p:txBody>
          <a:bodyPr/>
          <a:lstStyle/>
          <a:p>
            <a:r>
              <a:rPr lang="en-GB" dirty="0" err="1" smtClean="0"/>
              <a:t>Falm</a:t>
            </a:r>
            <a:r>
              <a:rPr lang="en-GB" dirty="0" smtClean="0"/>
              <a:t> website: </a:t>
            </a:r>
            <a:r>
              <a:rPr lang="en-GB" dirty="0" err="1" smtClean="0"/>
              <a:t>www.falm.info</a:t>
            </a:r>
            <a:endParaRPr lang="en-GB" dirty="0" smtClean="0"/>
          </a:p>
          <a:p>
            <a:r>
              <a:rPr lang="en-GB" dirty="0"/>
              <a:t>Greenleaf G., “The Global development of free access to legal information”, in </a:t>
            </a:r>
            <a:r>
              <a:rPr lang="en-GB" i="1" dirty="0"/>
              <a:t>European Journal of Law and Technolog</a:t>
            </a:r>
            <a:r>
              <a:rPr lang="en-GB" dirty="0"/>
              <a:t>y, Vol. 1, Issue 1, 2010: </a:t>
            </a:r>
            <a:r>
              <a:rPr lang="en-GB" dirty="0" err="1" smtClean="0"/>
              <a:t>ejlt.org</a:t>
            </a:r>
            <a:r>
              <a:rPr lang="en-GB" dirty="0" smtClean="0"/>
              <a:t>/article/view/17/39</a:t>
            </a:r>
            <a:r>
              <a:rPr lang="en-GB" dirty="0"/>
              <a:t>#_</a:t>
            </a:r>
            <a:r>
              <a:rPr lang="en-GB" dirty="0" smtClean="0"/>
              <a:t>edn13</a:t>
            </a:r>
          </a:p>
          <a:p>
            <a:r>
              <a:rPr lang="en-GB" dirty="0" smtClean="0"/>
              <a:t>Greenleaf G., Mowbray A., “Chung P., </a:t>
            </a:r>
            <a:r>
              <a:rPr lang="en-GB" dirty="0"/>
              <a:t>The Meaning of 'Free Access to Legal Information': A Twenty Year </a:t>
            </a:r>
            <a:r>
              <a:rPr lang="en-GB" dirty="0" smtClean="0"/>
              <a:t>Evolution”, in Journal of Open Access to Law, Vol.1, Issue 1, 2013: </a:t>
            </a:r>
            <a:r>
              <a:rPr lang="en-GB" dirty="0" err="1" smtClean="0"/>
              <a:t>ojs.law.cornell.edu</a:t>
            </a:r>
            <a:r>
              <a:rPr lang="en-GB" dirty="0" smtClean="0"/>
              <a:t>/</a:t>
            </a:r>
            <a:r>
              <a:rPr lang="en-GB" dirty="0" err="1" smtClean="0"/>
              <a:t>index.php</a:t>
            </a:r>
            <a:r>
              <a:rPr lang="en-GB" dirty="0" smtClean="0"/>
              <a:t>/</a:t>
            </a:r>
            <a:r>
              <a:rPr lang="en-GB" dirty="0" err="1" smtClean="0"/>
              <a:t>joal</a:t>
            </a:r>
            <a:r>
              <a:rPr lang="en-GB" dirty="0" smtClean="0"/>
              <a:t>/article/view</a:t>
            </a:r>
            <a:endParaRPr lang="en-GB"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17</a:t>
            </a:fld>
            <a:endParaRPr lang="en-US"/>
          </a:p>
        </p:txBody>
      </p:sp>
    </p:spTree>
    <p:extLst>
      <p:ext uri="{BB962C8B-B14F-4D97-AF65-F5344CB8AC3E}">
        <p14:creationId xmlns:p14="http://schemas.microsoft.com/office/powerpoint/2010/main" val="1879745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CYLAW</a:t>
            </a:r>
            <a:endParaRPr lang="en-GB" dirty="0"/>
          </a:p>
        </p:txBody>
      </p:sp>
      <p:sp>
        <p:nvSpPr>
          <p:cNvPr id="3" name="Content Placeholder 2"/>
          <p:cNvSpPr>
            <a:spLocks noGrp="1"/>
          </p:cNvSpPr>
          <p:nvPr>
            <p:ph idx="1"/>
          </p:nvPr>
        </p:nvSpPr>
        <p:spPr/>
        <p:txBody>
          <a:bodyPr/>
          <a:lstStyle/>
          <a:p>
            <a:r>
              <a:rPr lang="en-GB" dirty="0" smtClean="0"/>
              <a:t>Set up in 2002 as a proof of concept using Andrew Mowbray’s from </a:t>
            </a:r>
            <a:r>
              <a:rPr lang="en-GB" dirty="0" err="1" smtClean="0"/>
              <a:t>AustLII</a:t>
            </a:r>
            <a:r>
              <a:rPr lang="en-GB" dirty="0" smtClean="0"/>
              <a:t> Sino search engine</a:t>
            </a:r>
          </a:p>
          <a:p>
            <a:pPr marL="0" indent="0">
              <a:buNone/>
            </a:pPr>
            <a:endParaRPr lang="en-GB"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18</a:t>
            </a:fld>
            <a:endParaRPr lang="en-US"/>
          </a:p>
        </p:txBody>
      </p:sp>
      <p:pic>
        <p:nvPicPr>
          <p:cNvPr id="7" name="Content Placeholder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3244" y="2773818"/>
            <a:ext cx="5903558" cy="3695244"/>
          </a:xfrm>
          <a:prstGeom prst="rect">
            <a:avLst/>
          </a:prstGeom>
        </p:spPr>
      </p:pic>
    </p:spTree>
    <p:extLst>
      <p:ext uri="{BB962C8B-B14F-4D97-AF65-F5344CB8AC3E}">
        <p14:creationId xmlns:p14="http://schemas.microsoft.com/office/powerpoint/2010/main" val="1201034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19</a:t>
            </a:fld>
            <a:endParaRPr lang="en-US"/>
          </a:p>
        </p:txBody>
      </p:sp>
      <p:sp>
        <p:nvSpPr>
          <p:cNvPr id="2" name="Content Placeholder 1"/>
          <p:cNvSpPr>
            <a:spLocks noGrp="1"/>
          </p:cNvSpPr>
          <p:nvPr>
            <p:ph idx="1"/>
          </p:nvPr>
        </p:nvSpPr>
        <p:spPr>
          <a:xfrm>
            <a:off x="1116106" y="900954"/>
            <a:ext cx="8741126" cy="5279184"/>
          </a:xfrm>
        </p:spPr>
        <p:txBody>
          <a:bodyPr/>
          <a:lstStyle/>
          <a:p>
            <a:pPr algn="just"/>
            <a:r>
              <a:rPr lang="en-GB" dirty="0" smtClean="0"/>
              <a:t>Initially it only published cases from February 2000 that the court made available to Cypriot lawyers on a monthly basis. </a:t>
            </a:r>
          </a:p>
          <a:p>
            <a:pPr algn="just"/>
            <a:r>
              <a:rPr lang="en-GB" dirty="0" smtClean="0"/>
              <a:t>Within weeks of the site being set up, the Supreme Court agreed to release to </a:t>
            </a:r>
            <a:r>
              <a:rPr lang="en-GB" dirty="0" err="1" smtClean="0"/>
              <a:t>Cylaw</a:t>
            </a:r>
            <a:r>
              <a:rPr lang="en-GB" dirty="0" smtClean="0"/>
              <a:t> all judgments available at the time in electronic format dating back to 1996.</a:t>
            </a:r>
          </a:p>
          <a:p>
            <a:pPr algn="just"/>
            <a:r>
              <a:rPr lang="en-GB" dirty="0" smtClean="0"/>
              <a:t>In 2004 </a:t>
            </a:r>
            <a:r>
              <a:rPr lang="en-GB" dirty="0" err="1" smtClean="0"/>
              <a:t>Cylaw</a:t>
            </a:r>
            <a:r>
              <a:rPr lang="en-GB" dirty="0" smtClean="0"/>
              <a:t> became a member of FALM and thus received considerable support mostly in convincing authorities and lawyers of the validity of the project</a:t>
            </a:r>
          </a:p>
          <a:p>
            <a:pPr algn="just"/>
            <a:r>
              <a:rPr lang="en-GB" dirty="0" smtClean="0"/>
              <a:t>In May 2010 the full set of Cyprus Law Report </a:t>
            </a:r>
            <a:r>
              <a:rPr lang="en-GB" dirty="0" err="1" smtClean="0"/>
              <a:t>dataing</a:t>
            </a:r>
            <a:r>
              <a:rPr lang="en-GB" dirty="0" smtClean="0"/>
              <a:t> back to 1883 was added on </a:t>
            </a:r>
            <a:r>
              <a:rPr lang="en-GB" dirty="0" err="1" smtClean="0"/>
              <a:t>Cylaw</a:t>
            </a:r>
            <a:r>
              <a:rPr lang="en-GB" dirty="0" smtClean="0"/>
              <a:t> in pdf/a format at the modest cost of 12.000 </a:t>
            </a:r>
            <a:r>
              <a:rPr lang="pt-BR" dirty="0" smtClean="0"/>
              <a:t>€ </a:t>
            </a:r>
            <a:r>
              <a:rPr lang="pt-BR" dirty="0" err="1" smtClean="0"/>
              <a:t>through</a:t>
            </a:r>
            <a:r>
              <a:rPr lang="pt-BR" dirty="0" smtClean="0"/>
              <a:t> a joint </a:t>
            </a:r>
            <a:r>
              <a:rPr lang="pt-BR" dirty="0" err="1" smtClean="0"/>
              <a:t>project</a:t>
            </a:r>
            <a:r>
              <a:rPr lang="pt-BR" dirty="0" smtClean="0"/>
              <a:t> </a:t>
            </a:r>
            <a:r>
              <a:rPr lang="pt-BR" dirty="0" err="1" smtClean="0"/>
              <a:t>with</a:t>
            </a:r>
            <a:r>
              <a:rPr lang="pt-BR" dirty="0" smtClean="0"/>
              <a:t> </a:t>
            </a:r>
            <a:r>
              <a:rPr lang="pt-BR" dirty="0" err="1" smtClean="0"/>
              <a:t>the</a:t>
            </a:r>
            <a:r>
              <a:rPr lang="pt-BR" dirty="0" smtClean="0"/>
              <a:t> </a:t>
            </a:r>
            <a:r>
              <a:rPr lang="pt-BR" dirty="0" err="1" smtClean="0"/>
              <a:t>University</a:t>
            </a:r>
            <a:r>
              <a:rPr lang="pt-BR" dirty="0" smtClean="0"/>
              <a:t> </a:t>
            </a:r>
            <a:r>
              <a:rPr lang="pt-BR" dirty="0" err="1" smtClean="0"/>
              <a:t>of</a:t>
            </a:r>
            <a:r>
              <a:rPr lang="pt-BR" dirty="0" smtClean="0"/>
              <a:t> </a:t>
            </a:r>
            <a:r>
              <a:rPr lang="pt-BR" dirty="0" err="1" smtClean="0"/>
              <a:t>Cyprus</a:t>
            </a:r>
            <a:r>
              <a:rPr lang="pt-BR" dirty="0" smtClean="0"/>
              <a:t> </a:t>
            </a:r>
            <a:r>
              <a:rPr lang="pt-BR" dirty="0" err="1" smtClean="0"/>
              <a:t>funded</a:t>
            </a:r>
            <a:r>
              <a:rPr lang="pt-BR" dirty="0" smtClean="0"/>
              <a:t> </a:t>
            </a:r>
            <a:r>
              <a:rPr lang="pt-BR" dirty="0" err="1" smtClean="0"/>
              <a:t>by</a:t>
            </a:r>
            <a:r>
              <a:rPr lang="pt-BR" dirty="0" smtClean="0"/>
              <a:t> </a:t>
            </a:r>
            <a:r>
              <a:rPr lang="pt-BR" dirty="0" err="1" smtClean="0"/>
              <a:t>the</a:t>
            </a:r>
            <a:r>
              <a:rPr lang="pt-BR" dirty="0" smtClean="0"/>
              <a:t> </a:t>
            </a:r>
            <a:r>
              <a:rPr lang="pt-BR" dirty="0" err="1" smtClean="0"/>
              <a:t>Research</a:t>
            </a:r>
            <a:r>
              <a:rPr lang="pt-BR" dirty="0" smtClean="0"/>
              <a:t> </a:t>
            </a:r>
            <a:r>
              <a:rPr lang="pt-BR" dirty="0" err="1" smtClean="0"/>
              <a:t>Promotion</a:t>
            </a:r>
            <a:r>
              <a:rPr lang="pt-BR" dirty="0" smtClean="0"/>
              <a:t> Foundation, </a:t>
            </a:r>
            <a:r>
              <a:rPr lang="pt-BR" dirty="0" err="1" smtClean="0"/>
              <a:t>which</a:t>
            </a:r>
            <a:r>
              <a:rPr lang="pt-BR" dirty="0" smtClean="0"/>
              <a:t> </a:t>
            </a:r>
            <a:r>
              <a:rPr lang="pt-BR" dirty="0" err="1" smtClean="0"/>
              <a:t>is</a:t>
            </a:r>
            <a:r>
              <a:rPr lang="pt-BR" dirty="0" smtClean="0"/>
              <a:t> a </a:t>
            </a:r>
            <a:r>
              <a:rPr lang="pt-BR" dirty="0" err="1" smtClean="0"/>
              <a:t>Cyprus</a:t>
            </a:r>
            <a:r>
              <a:rPr lang="pt-BR" dirty="0" smtClean="0"/>
              <a:t> </a:t>
            </a:r>
            <a:r>
              <a:rPr lang="pt-BR" dirty="0" err="1" smtClean="0"/>
              <a:t>research</a:t>
            </a:r>
            <a:r>
              <a:rPr lang="pt-BR" dirty="0" smtClean="0"/>
              <a:t> </a:t>
            </a:r>
            <a:r>
              <a:rPr lang="pt-BR" dirty="0" err="1" smtClean="0"/>
              <a:t>funding</a:t>
            </a:r>
            <a:r>
              <a:rPr lang="pt-BR" dirty="0" smtClean="0"/>
              <a:t> </a:t>
            </a:r>
            <a:r>
              <a:rPr lang="pt-BR" dirty="0" err="1" smtClean="0"/>
              <a:t>agency</a:t>
            </a:r>
            <a:r>
              <a:rPr lang="pt-BR" dirty="0" smtClean="0"/>
              <a:t>.</a:t>
            </a:r>
          </a:p>
          <a:p>
            <a:pPr algn="just"/>
            <a:r>
              <a:rPr lang="pt-BR" dirty="0" smtClean="0"/>
              <a:t>In 2002 </a:t>
            </a:r>
            <a:r>
              <a:rPr lang="pt-BR" dirty="0" err="1" smtClean="0"/>
              <a:t>the</a:t>
            </a:r>
            <a:r>
              <a:rPr lang="pt-BR" dirty="0" smtClean="0"/>
              <a:t> </a:t>
            </a:r>
            <a:r>
              <a:rPr lang="pt-BR" dirty="0" err="1" smtClean="0"/>
              <a:t>Cyprus</a:t>
            </a:r>
            <a:r>
              <a:rPr lang="pt-BR" dirty="0" smtClean="0"/>
              <a:t> Bar </a:t>
            </a:r>
            <a:r>
              <a:rPr lang="pt-BR" dirty="0" err="1" smtClean="0"/>
              <a:t>Association</a:t>
            </a:r>
            <a:r>
              <a:rPr lang="pt-BR" dirty="0" smtClean="0"/>
              <a:t> </a:t>
            </a:r>
            <a:r>
              <a:rPr lang="pt-BR" dirty="0" err="1" smtClean="0"/>
              <a:t>agreed</a:t>
            </a:r>
            <a:r>
              <a:rPr lang="pt-BR" dirty="0" smtClean="0"/>
              <a:t> </a:t>
            </a:r>
            <a:r>
              <a:rPr lang="pt-BR" dirty="0" err="1" smtClean="0"/>
              <a:t>to</a:t>
            </a:r>
            <a:r>
              <a:rPr lang="pt-BR" dirty="0" smtClean="0"/>
              <a:t> </a:t>
            </a:r>
            <a:r>
              <a:rPr lang="pt-BR" dirty="0" err="1" smtClean="0"/>
              <a:t>take</a:t>
            </a:r>
            <a:r>
              <a:rPr lang="pt-BR" dirty="0" smtClean="0"/>
              <a:t> over </a:t>
            </a:r>
            <a:r>
              <a:rPr lang="pt-BR" dirty="0" err="1" smtClean="0"/>
              <a:t>Cylaw</a:t>
            </a:r>
            <a:r>
              <a:rPr lang="pt-BR" dirty="0" smtClean="0"/>
              <a:t> </a:t>
            </a:r>
            <a:r>
              <a:rPr lang="pt-BR" dirty="0" err="1" smtClean="0"/>
              <a:t>and</a:t>
            </a:r>
            <a:r>
              <a:rPr lang="pt-BR" dirty="0" smtClean="0"/>
              <a:t> </a:t>
            </a:r>
            <a:r>
              <a:rPr lang="pt-BR" dirty="0" err="1" smtClean="0"/>
              <a:t>fund</a:t>
            </a:r>
            <a:r>
              <a:rPr lang="pt-BR" dirty="0" smtClean="0"/>
              <a:t> its </a:t>
            </a:r>
            <a:r>
              <a:rPr lang="pt-BR" dirty="0" err="1" smtClean="0"/>
              <a:t>activities</a:t>
            </a:r>
            <a:endParaRPr lang="en-GB" dirty="0" smtClean="0"/>
          </a:p>
          <a:p>
            <a:pPr algn="just"/>
            <a:endParaRPr lang="en-GB" dirty="0"/>
          </a:p>
        </p:txBody>
      </p:sp>
    </p:spTree>
    <p:extLst>
      <p:ext uri="{BB962C8B-B14F-4D97-AF65-F5344CB8AC3E}">
        <p14:creationId xmlns:p14="http://schemas.microsoft.com/office/powerpoint/2010/main" val="915256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normAutofit/>
          </a:bodyPr>
          <a:lstStyle/>
          <a:p>
            <a:pPr fontAlgn="base"/>
            <a:r>
              <a:rPr lang="en-GB" sz="2400" dirty="0" smtClean="0"/>
              <a:t>The Free Access to Law Movement is an international </a:t>
            </a:r>
            <a:r>
              <a:rPr lang="en-GB" sz="2400" dirty="0"/>
              <a:t>voluntary association </a:t>
            </a:r>
            <a:r>
              <a:rPr lang="en-GB" sz="2400" dirty="0" smtClean="0"/>
              <a:t>with over 60 members organisations </a:t>
            </a:r>
            <a:r>
              <a:rPr lang="en-GB" sz="2400" dirty="0"/>
              <a:t>from around the world. </a:t>
            </a:r>
            <a:endParaRPr lang="en-GB" sz="2400" dirty="0" smtClean="0"/>
          </a:p>
          <a:p>
            <a:pPr algn="just"/>
            <a:r>
              <a:rPr lang="en-US" sz="2400" dirty="0" smtClean="0"/>
              <a:t>Members includes </a:t>
            </a:r>
            <a:r>
              <a:rPr lang="en-US" sz="2400" dirty="0"/>
              <a:t>both: </a:t>
            </a:r>
          </a:p>
          <a:p>
            <a:pPr lvl="1" algn="just"/>
            <a:r>
              <a:rPr lang="en-US" sz="2400" dirty="0"/>
              <a:t>o</a:t>
            </a:r>
            <a:r>
              <a:rPr lang="en-US" sz="2400" dirty="0" smtClean="0"/>
              <a:t>nline providers  on a free access legal </a:t>
            </a:r>
            <a:r>
              <a:rPr lang="en-US" sz="2400" dirty="0"/>
              <a:t>information from more than one source, and </a:t>
            </a:r>
          </a:p>
          <a:p>
            <a:pPr lvl="1" algn="just"/>
            <a:r>
              <a:rPr lang="en-US" sz="2400" dirty="0"/>
              <a:t>organizations that carry out research that facilitate such </a:t>
            </a:r>
            <a:r>
              <a:rPr lang="en-US" sz="2400" dirty="0" smtClean="0"/>
              <a:t>access</a:t>
            </a:r>
          </a:p>
          <a:p>
            <a:pPr algn="just"/>
            <a:r>
              <a:rPr lang="en-US" sz="2400" dirty="0" smtClean="0"/>
              <a:t>We call the members of FALM, the Legal Information Institutes</a:t>
            </a:r>
            <a:endParaRPr lang="en-US" sz="2400" dirty="0"/>
          </a:p>
          <a:p>
            <a:pPr fontAlgn="base"/>
            <a:endParaRPr lang="en-GB" sz="2400"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2</a:t>
            </a:fld>
            <a:endParaRPr lang="en-US"/>
          </a:p>
        </p:txBody>
      </p:sp>
    </p:spTree>
    <p:extLst>
      <p:ext uri="{BB962C8B-B14F-4D97-AF65-F5344CB8AC3E}">
        <p14:creationId xmlns:p14="http://schemas.microsoft.com/office/powerpoint/2010/main" val="710653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Cylaw</a:t>
            </a:r>
            <a:r>
              <a:rPr lang="en-US" dirty="0" smtClean="0"/>
              <a:t> databases</a:t>
            </a:r>
            <a:endParaRPr lang="en-US" dirty="0"/>
          </a:p>
        </p:txBody>
      </p:sp>
      <p:sp>
        <p:nvSpPr>
          <p:cNvPr id="3" name="Content Placeholder 2"/>
          <p:cNvSpPr>
            <a:spLocks noGrp="1"/>
          </p:cNvSpPr>
          <p:nvPr>
            <p:ph idx="1"/>
          </p:nvPr>
        </p:nvSpPr>
        <p:spPr>
          <a:xfrm>
            <a:off x="1261872" y="1828800"/>
            <a:ext cx="9374752" cy="4518212"/>
          </a:xfrm>
        </p:spPr>
        <p:txBody>
          <a:bodyPr>
            <a:normAutofit fontScale="85000" lnSpcReduction="20000"/>
          </a:bodyPr>
          <a:lstStyle/>
          <a:p>
            <a:pPr algn="just">
              <a:lnSpc>
                <a:spcPct val="120000"/>
              </a:lnSpc>
            </a:pPr>
            <a:r>
              <a:rPr lang="en-US" sz="2600" dirty="0" smtClean="0"/>
              <a:t>All authoritative </a:t>
            </a:r>
            <a:r>
              <a:rPr lang="en-US" sz="2600" dirty="0"/>
              <a:t>C</a:t>
            </a:r>
            <a:r>
              <a:rPr lang="en-US" sz="2600" dirty="0" smtClean="0"/>
              <a:t>ypriot judgments since 1883</a:t>
            </a:r>
          </a:p>
          <a:p>
            <a:pPr algn="just">
              <a:lnSpc>
                <a:spcPct val="120000"/>
              </a:lnSpc>
            </a:pPr>
            <a:r>
              <a:rPr lang="en-US" sz="2600" dirty="0" smtClean="0"/>
              <a:t>All numbered legislation (pdf/a)</a:t>
            </a:r>
          </a:p>
          <a:p>
            <a:pPr algn="just">
              <a:lnSpc>
                <a:spcPct val="120000"/>
              </a:lnSpc>
            </a:pPr>
            <a:r>
              <a:rPr lang="en-US" sz="2600" dirty="0" smtClean="0"/>
              <a:t>Consolidated versions of all legislation currently in force</a:t>
            </a:r>
          </a:p>
          <a:p>
            <a:pPr algn="just">
              <a:lnSpc>
                <a:spcPct val="120000"/>
              </a:lnSpc>
            </a:pPr>
            <a:r>
              <a:rPr lang="en-US" sz="2600" dirty="0" smtClean="0"/>
              <a:t>All secondary legislation since 1931 (pdf/a)</a:t>
            </a:r>
          </a:p>
          <a:p>
            <a:pPr algn="just">
              <a:lnSpc>
                <a:spcPct val="120000"/>
              </a:lnSpc>
            </a:pPr>
            <a:r>
              <a:rPr lang="en-US" sz="2600" dirty="0" smtClean="0"/>
              <a:t>All rules of procedure for all courts in both consolidated and numbered form</a:t>
            </a:r>
          </a:p>
          <a:p>
            <a:pPr algn="just">
              <a:lnSpc>
                <a:spcPct val="120000"/>
              </a:lnSpc>
            </a:pPr>
            <a:r>
              <a:rPr lang="en-US" sz="2600" dirty="0" smtClean="0"/>
              <a:t>All judgments issued by a number of tribunals</a:t>
            </a:r>
          </a:p>
          <a:p>
            <a:pPr algn="just">
              <a:lnSpc>
                <a:spcPct val="120000"/>
              </a:lnSpc>
            </a:pPr>
            <a:r>
              <a:rPr lang="en-US" sz="2600" dirty="0" smtClean="0"/>
              <a:t>Selection of first instance judgments from 2005 from about 20 courts (selection made by the judges themselves)</a:t>
            </a:r>
          </a:p>
          <a:p>
            <a:pPr marL="0" indent="0" algn="just">
              <a:buNone/>
            </a:pPr>
            <a:endParaRPr lang="en-US"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20</a:t>
            </a:fld>
            <a:endParaRPr lang="en-US"/>
          </a:p>
        </p:txBody>
      </p:sp>
    </p:spTree>
    <p:extLst>
      <p:ext uri="{BB962C8B-B14F-4D97-AF65-F5344CB8AC3E}">
        <p14:creationId xmlns:p14="http://schemas.microsoft.com/office/powerpoint/2010/main" val="943190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871" y="820272"/>
            <a:ext cx="9119257" cy="5359866"/>
          </a:xfrm>
        </p:spPr>
        <p:txBody>
          <a:bodyPr>
            <a:normAutofit lnSpcReduction="10000"/>
          </a:bodyPr>
          <a:lstStyle/>
          <a:p>
            <a:pPr algn="just"/>
            <a:r>
              <a:rPr lang="en-GB" dirty="0" smtClean="0"/>
              <a:t>All European legislation (in the process) and case law in Greek (currently case law mined from EUR-Lex but soon legislation and case law will be sourced directly from CELLAR, the </a:t>
            </a:r>
            <a:r>
              <a:rPr lang="en-GB" dirty="0"/>
              <a:t>central content and metadata repository of the Publications Office of the European Union</a:t>
            </a:r>
            <a:r>
              <a:rPr lang="en-GB" dirty="0" smtClean="0"/>
              <a:t>)</a:t>
            </a:r>
          </a:p>
          <a:p>
            <a:pPr algn="just"/>
            <a:r>
              <a:rPr lang="en-GB" dirty="0" smtClean="0"/>
              <a:t>Judgments of the </a:t>
            </a:r>
            <a:r>
              <a:rPr lang="en-GB" dirty="0" err="1" smtClean="0"/>
              <a:t>Areios</a:t>
            </a:r>
            <a:r>
              <a:rPr lang="en-GB" dirty="0" smtClean="0"/>
              <a:t> </a:t>
            </a:r>
            <a:r>
              <a:rPr lang="en-GB" dirty="0" err="1" smtClean="0"/>
              <a:t>Pagos</a:t>
            </a:r>
            <a:r>
              <a:rPr lang="en-GB" dirty="0" smtClean="0"/>
              <a:t> in Greece</a:t>
            </a:r>
          </a:p>
          <a:p>
            <a:pPr algn="just"/>
            <a:r>
              <a:rPr lang="en-GB" dirty="0" smtClean="0"/>
              <a:t>We are also in the process of publishing all articles published in two important Cypriot legal journals, </a:t>
            </a:r>
            <a:r>
              <a:rPr lang="en-GB" dirty="0" err="1"/>
              <a:t>N</a:t>
            </a:r>
            <a:r>
              <a:rPr lang="en-GB" dirty="0" err="1" smtClean="0"/>
              <a:t>omiko</a:t>
            </a:r>
            <a:r>
              <a:rPr lang="en-GB" dirty="0" smtClean="0"/>
              <a:t> </a:t>
            </a:r>
            <a:r>
              <a:rPr lang="en-GB" dirty="0" err="1"/>
              <a:t>V</a:t>
            </a:r>
            <a:r>
              <a:rPr lang="en-GB" dirty="0" err="1" smtClean="0"/>
              <a:t>ima</a:t>
            </a:r>
            <a:r>
              <a:rPr lang="en-GB" dirty="0" smtClean="0"/>
              <a:t> and the Cyprus Law Review</a:t>
            </a:r>
          </a:p>
          <a:p>
            <a:pPr algn="just"/>
            <a:r>
              <a:rPr lang="en-GB" dirty="0" smtClean="0"/>
              <a:t>We are starting a pilot project publishing an </a:t>
            </a:r>
            <a:r>
              <a:rPr lang="en-GB" dirty="0" err="1" smtClean="0"/>
              <a:t>encyclopedia</a:t>
            </a:r>
            <a:r>
              <a:rPr lang="en-GB" dirty="0" smtClean="0"/>
              <a:t> of Cyprus Law prepared by lawyer on a collaborative basis using tools developed by </a:t>
            </a:r>
            <a:r>
              <a:rPr lang="en-GB" dirty="0" err="1" smtClean="0"/>
              <a:t>AustLII</a:t>
            </a:r>
            <a:endParaRPr lang="en-GB" dirty="0"/>
          </a:p>
          <a:p>
            <a:pPr algn="just"/>
            <a:endParaRPr lang="en-GB" dirty="0" smtClean="0"/>
          </a:p>
          <a:p>
            <a:pPr algn="just"/>
            <a:r>
              <a:rPr lang="en-GB" dirty="0" smtClean="0"/>
              <a:t>In all </a:t>
            </a:r>
            <a:r>
              <a:rPr lang="en-GB" dirty="0" err="1" smtClean="0"/>
              <a:t>Cylaw</a:t>
            </a:r>
            <a:r>
              <a:rPr lang="en-GB" dirty="0" smtClean="0"/>
              <a:t> publishes 110.000 documents from Cypriot primary legal material from 30 separate databases or sources and 60.000 non-</a:t>
            </a:r>
            <a:r>
              <a:rPr lang="en-GB" dirty="0"/>
              <a:t>C</a:t>
            </a:r>
            <a:r>
              <a:rPr lang="en-GB" dirty="0" smtClean="0"/>
              <a:t>ypriot documents mined from other online sources</a:t>
            </a:r>
          </a:p>
          <a:p>
            <a:endParaRPr lang="en-GB" dirty="0" smtClean="0"/>
          </a:p>
          <a:p>
            <a:endParaRPr lang="en-GB"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21</a:t>
            </a:fld>
            <a:endParaRPr lang="en-US"/>
          </a:p>
        </p:txBody>
      </p:sp>
    </p:spTree>
    <p:extLst>
      <p:ext uri="{BB962C8B-B14F-4D97-AF65-F5344CB8AC3E}">
        <p14:creationId xmlns:p14="http://schemas.microsoft.com/office/powerpoint/2010/main" val="274121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tools</a:t>
            </a:r>
            <a:endParaRPr lang="en-US" dirty="0"/>
          </a:p>
        </p:txBody>
      </p:sp>
      <p:sp>
        <p:nvSpPr>
          <p:cNvPr id="3" name="Content Placeholder 2"/>
          <p:cNvSpPr>
            <a:spLocks noGrp="1"/>
          </p:cNvSpPr>
          <p:nvPr>
            <p:ph idx="1"/>
          </p:nvPr>
        </p:nvSpPr>
        <p:spPr>
          <a:xfrm>
            <a:off x="1261872" y="1828800"/>
            <a:ext cx="9226834" cy="4491318"/>
          </a:xfrm>
        </p:spPr>
        <p:txBody>
          <a:bodyPr>
            <a:noAutofit/>
          </a:bodyPr>
          <a:lstStyle/>
          <a:p>
            <a:pPr algn="just">
              <a:lnSpc>
                <a:spcPct val="110000"/>
              </a:lnSpc>
            </a:pPr>
            <a:r>
              <a:rPr lang="en-US" sz="2100" dirty="0"/>
              <a:t>A</a:t>
            </a:r>
            <a:r>
              <a:rPr lang="en-US" sz="2100" dirty="0" smtClean="0"/>
              <a:t>utomatic citation </a:t>
            </a:r>
            <a:r>
              <a:rPr lang="en-US" sz="2100" dirty="0" err="1" smtClean="0"/>
              <a:t>hyperlinkining</a:t>
            </a:r>
            <a:r>
              <a:rPr lang="en-US" sz="2100" dirty="0" smtClean="0"/>
              <a:t> – citations in documents are automatically </a:t>
            </a:r>
            <a:r>
              <a:rPr lang="en-US" sz="2100" dirty="0" err="1" smtClean="0"/>
              <a:t>recognised</a:t>
            </a:r>
            <a:r>
              <a:rPr lang="en-US" sz="2100" dirty="0" smtClean="0"/>
              <a:t> and automatic hyperlinks are added to the text of the case</a:t>
            </a:r>
          </a:p>
          <a:p>
            <a:pPr algn="just">
              <a:lnSpc>
                <a:spcPct val="110000"/>
              </a:lnSpc>
            </a:pPr>
            <a:r>
              <a:rPr lang="en-US" sz="2100" dirty="0" smtClean="0"/>
              <a:t>Hyperlinks are also added automatically to judgments published in BAILII</a:t>
            </a:r>
          </a:p>
          <a:p>
            <a:pPr algn="just">
              <a:lnSpc>
                <a:spcPct val="110000"/>
              </a:lnSpc>
            </a:pPr>
            <a:r>
              <a:rPr lang="en-US" sz="2100" dirty="0" err="1" smtClean="0"/>
              <a:t>Citator</a:t>
            </a:r>
            <a:r>
              <a:rPr lang="en-US" sz="2100" dirty="0" smtClean="0"/>
              <a:t> (future cases that refer to a particular case)</a:t>
            </a:r>
          </a:p>
          <a:p>
            <a:pPr algn="just">
              <a:lnSpc>
                <a:spcPct val="110000"/>
              </a:lnSpc>
            </a:pPr>
            <a:r>
              <a:rPr lang="en-US" sz="2100" dirty="0" smtClean="0"/>
              <a:t>Greek stemmer</a:t>
            </a:r>
          </a:p>
          <a:p>
            <a:pPr algn="just">
              <a:lnSpc>
                <a:spcPct val="110000"/>
              </a:lnSpc>
            </a:pPr>
            <a:r>
              <a:rPr lang="en-US" sz="2100" dirty="0" smtClean="0"/>
              <a:t>Boolean, proximity and </a:t>
            </a:r>
            <a:r>
              <a:rPr lang="en-US" sz="2100" dirty="0" err="1" smtClean="0"/>
              <a:t>parametized</a:t>
            </a:r>
            <a:r>
              <a:rPr lang="en-US" sz="2100" dirty="0" smtClean="0"/>
              <a:t> searches</a:t>
            </a:r>
            <a:endParaRPr lang="en-GB" sz="2100" dirty="0" smtClean="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22</a:t>
            </a:fld>
            <a:endParaRPr lang="en-US"/>
          </a:p>
        </p:txBody>
      </p:sp>
    </p:spTree>
    <p:extLst>
      <p:ext uri="{BB962C8B-B14F-4D97-AF65-F5344CB8AC3E}">
        <p14:creationId xmlns:p14="http://schemas.microsoft.com/office/powerpoint/2010/main" val="269365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ECLI Project – </a:t>
            </a:r>
            <a:r>
              <a:rPr lang="en-GB" dirty="0" err="1" smtClean="0"/>
              <a:t>Cylaw</a:t>
            </a:r>
            <a:r>
              <a:rPr lang="en-GB" dirty="0" smtClean="0"/>
              <a:t> 2.0</a:t>
            </a:r>
            <a:endParaRPr lang="en-GB" dirty="0"/>
          </a:p>
        </p:txBody>
      </p:sp>
      <p:sp>
        <p:nvSpPr>
          <p:cNvPr id="3" name="Content Placeholder 2"/>
          <p:cNvSpPr>
            <a:spLocks noGrp="1"/>
          </p:cNvSpPr>
          <p:nvPr>
            <p:ph idx="1"/>
          </p:nvPr>
        </p:nvSpPr>
        <p:spPr>
          <a:xfrm>
            <a:off x="1261872" y="1828800"/>
            <a:ext cx="8877210" cy="4351337"/>
          </a:xfrm>
        </p:spPr>
        <p:txBody>
          <a:bodyPr/>
          <a:lstStyle/>
          <a:p>
            <a:r>
              <a:rPr lang="en-GB" dirty="0" smtClean="0"/>
              <a:t>In line with </a:t>
            </a:r>
            <a:r>
              <a:rPr lang="en-GB" dirty="0" err="1" smtClean="0"/>
              <a:t>Cylaw’s</a:t>
            </a:r>
            <a:r>
              <a:rPr lang="en-GB" dirty="0" smtClean="0"/>
              <a:t> LII philosophy:</a:t>
            </a:r>
          </a:p>
          <a:p>
            <a:pPr lvl="1"/>
            <a:r>
              <a:rPr lang="en-GB" dirty="0" smtClean="0"/>
              <a:t>Authorities who produce legal primary sources should make available this sources electronically (through a database available through an API) along with the essential metadata (unique identification number of </a:t>
            </a:r>
            <a:r>
              <a:rPr lang="en-GB" dirty="0" err="1" smtClean="0"/>
              <a:t>judgent</a:t>
            </a:r>
            <a:r>
              <a:rPr lang="en-GB" dirty="0" smtClean="0"/>
              <a:t>, short title, date of publication, issuing court). </a:t>
            </a:r>
          </a:p>
          <a:p>
            <a:pPr lvl="1"/>
            <a:r>
              <a:rPr lang="en-GB" dirty="0" smtClean="0"/>
              <a:t>Any other metadata prepared by the authority should also be available in the same format.</a:t>
            </a:r>
          </a:p>
          <a:p>
            <a:pPr lvl="1"/>
            <a:r>
              <a:rPr lang="en-GB" dirty="0" smtClean="0"/>
              <a:t>Integration of </a:t>
            </a:r>
            <a:r>
              <a:rPr lang="en-GB" dirty="0" err="1" smtClean="0"/>
              <a:t>Cylaw</a:t>
            </a:r>
            <a:r>
              <a:rPr lang="en-GB" dirty="0" smtClean="0"/>
              <a:t> as the free access provider with the authority that produces the primary legal material so that the information is automatically published on </a:t>
            </a:r>
            <a:r>
              <a:rPr lang="en-GB" dirty="0" err="1" smtClean="0"/>
              <a:t>Cylaw</a:t>
            </a:r>
            <a:r>
              <a:rPr lang="en-GB" dirty="0" smtClean="0"/>
              <a:t> once it issued</a:t>
            </a:r>
            <a:endParaRPr lang="en-GB"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23</a:t>
            </a:fld>
            <a:endParaRPr lang="en-US"/>
          </a:p>
        </p:txBody>
      </p:sp>
    </p:spTree>
    <p:extLst>
      <p:ext uri="{BB962C8B-B14F-4D97-AF65-F5344CB8AC3E}">
        <p14:creationId xmlns:p14="http://schemas.microsoft.com/office/powerpoint/2010/main" val="310485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LIIs</a:t>
            </a:r>
            <a:endParaRPr lang="en-US" dirty="0"/>
          </a:p>
        </p:txBody>
      </p:sp>
      <p:sp>
        <p:nvSpPr>
          <p:cNvPr id="3" name="Content Placeholder 2"/>
          <p:cNvSpPr>
            <a:spLocks noGrp="1"/>
          </p:cNvSpPr>
          <p:nvPr>
            <p:ph idx="1"/>
          </p:nvPr>
        </p:nvSpPr>
        <p:spPr>
          <a:xfrm>
            <a:off x="1261871" y="1815353"/>
            <a:ext cx="9186493" cy="4351337"/>
          </a:xfrm>
        </p:spPr>
        <p:txBody>
          <a:bodyPr>
            <a:noAutofit/>
          </a:bodyPr>
          <a:lstStyle/>
          <a:p>
            <a:r>
              <a:rPr lang="en-US" dirty="0" smtClean="0"/>
              <a:t>LIIs are providers to free access to law who have two main characteristics:</a:t>
            </a:r>
          </a:p>
          <a:p>
            <a:pPr lvl="1"/>
            <a:r>
              <a:rPr lang="en-US" sz="2000" dirty="0" smtClean="0"/>
              <a:t>They publish legal </a:t>
            </a:r>
            <a:r>
              <a:rPr lang="en-US" sz="2000" dirty="0"/>
              <a:t>information from more than one </a:t>
            </a:r>
            <a:r>
              <a:rPr lang="en-US" sz="2000" dirty="0" smtClean="0"/>
              <a:t>source, not </a:t>
            </a:r>
            <a:r>
              <a:rPr lang="en-US" sz="2000" dirty="0"/>
              <a:t>just </a:t>
            </a:r>
            <a:r>
              <a:rPr lang="en-US" sz="2000" dirty="0" smtClean="0"/>
              <a:t>their own, </a:t>
            </a:r>
            <a:r>
              <a:rPr lang="en-US" sz="2000" dirty="0"/>
              <a:t>for free access </a:t>
            </a:r>
            <a:r>
              <a:rPr lang="en-US" sz="2000" dirty="0" smtClean="0"/>
              <a:t>through the </a:t>
            </a:r>
            <a:r>
              <a:rPr lang="en-US" sz="2000" dirty="0"/>
              <a:t>Internet, </a:t>
            </a:r>
            <a:endParaRPr lang="en-US" sz="2000" dirty="0" smtClean="0"/>
          </a:p>
          <a:p>
            <a:pPr lvl="1"/>
            <a:r>
              <a:rPr lang="en-US" sz="2000" dirty="0" smtClean="0"/>
              <a:t>they </a:t>
            </a:r>
            <a:r>
              <a:rPr lang="en-US" sz="2000" dirty="0"/>
              <a:t>collaborate with each </a:t>
            </a:r>
            <a:r>
              <a:rPr lang="en-US" sz="2000" dirty="0" smtClean="0"/>
              <a:t>other both technically and politically </a:t>
            </a:r>
            <a:r>
              <a:rPr lang="en-US" sz="2000" dirty="0"/>
              <a:t>through membership of the 'Free Access to Law Movement</a:t>
            </a:r>
            <a:r>
              <a:rPr lang="en-US" sz="2000" dirty="0" smtClean="0"/>
              <a:t>'.</a:t>
            </a:r>
          </a:p>
          <a:p>
            <a:r>
              <a:rPr lang="en-US" dirty="0" smtClean="0"/>
              <a:t>The first LIIs were </a:t>
            </a:r>
          </a:p>
          <a:p>
            <a:pPr lvl="1"/>
            <a:r>
              <a:rPr lang="en-US" sz="2000" dirty="0" smtClean="0"/>
              <a:t>LII (Cornel Law school) (1992), </a:t>
            </a:r>
          </a:p>
          <a:p>
            <a:pPr lvl="1"/>
            <a:r>
              <a:rPr lang="en-US" sz="2000" dirty="0" err="1" smtClean="0"/>
              <a:t>AustLII</a:t>
            </a:r>
            <a:r>
              <a:rPr lang="en-US" sz="2000" dirty="0" smtClean="0"/>
              <a:t> (</a:t>
            </a:r>
            <a:r>
              <a:rPr lang="en-US" sz="2000" dirty="0"/>
              <a:t>University of Technology, Sydney (UTS) and University of New South Wales (UNSW</a:t>
            </a:r>
            <a:r>
              <a:rPr lang="en-US" sz="2000" dirty="0" smtClean="0"/>
              <a:t>) (1995), and</a:t>
            </a:r>
          </a:p>
          <a:p>
            <a:pPr lvl="1"/>
            <a:r>
              <a:rPr lang="en-US" sz="2000" dirty="0" smtClean="0"/>
              <a:t>and </a:t>
            </a:r>
            <a:r>
              <a:rPr lang="en-US" sz="2000" dirty="0" err="1" smtClean="0"/>
              <a:t>Lexum</a:t>
            </a:r>
            <a:r>
              <a:rPr lang="en-US" sz="2000" dirty="0" smtClean="0"/>
              <a:t>/</a:t>
            </a:r>
            <a:r>
              <a:rPr lang="en-US" sz="2000" dirty="0" err="1" smtClean="0"/>
              <a:t>CanLII</a:t>
            </a:r>
            <a:r>
              <a:rPr lang="en-US" sz="2000" dirty="0" smtClean="0"/>
              <a:t> (1993-2000)</a:t>
            </a:r>
            <a:endParaRPr lang="en-US" sz="2000" dirty="0"/>
          </a:p>
          <a:p>
            <a:pPr marL="0" indent="0">
              <a:buNone/>
            </a:pPr>
            <a:r>
              <a:rPr lang="is-IS" dirty="0" smtClean="0"/>
              <a:t>… </a:t>
            </a:r>
            <a:r>
              <a:rPr lang="en-US" dirty="0"/>
              <a:t>a</a:t>
            </a:r>
            <a:r>
              <a:rPr lang="en-US" dirty="0" smtClean="0"/>
              <a:t>ll from common law jurisdictions</a:t>
            </a:r>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3</a:t>
            </a:fld>
            <a:endParaRPr lang="en-US"/>
          </a:p>
        </p:txBody>
      </p:sp>
    </p:spTree>
    <p:extLst>
      <p:ext uri="{BB962C8B-B14F-4D97-AF65-F5344CB8AC3E}">
        <p14:creationId xmlns:p14="http://schemas.microsoft.com/office/powerpoint/2010/main" val="1373226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872" y="632012"/>
            <a:ext cx="8595360" cy="5548125"/>
          </a:xfrm>
        </p:spPr>
        <p:txBody>
          <a:bodyPr>
            <a:normAutofit/>
          </a:bodyPr>
          <a:lstStyle/>
          <a:p>
            <a:pPr algn="just"/>
            <a:r>
              <a:rPr lang="en-US" dirty="0" smtClean="0"/>
              <a:t>Characteristics of the three jurisdictions:</a:t>
            </a:r>
          </a:p>
          <a:p>
            <a:pPr lvl="1" algn="just"/>
            <a:r>
              <a:rPr lang="en-US" sz="2000" dirty="0" smtClean="0"/>
              <a:t>Case law is a source of law</a:t>
            </a:r>
          </a:p>
          <a:p>
            <a:pPr lvl="1" algn="just"/>
            <a:r>
              <a:rPr lang="en-US" sz="2000" dirty="0" smtClean="0"/>
              <a:t>Published either by private providers or state providers at sometimes considerable cost</a:t>
            </a:r>
          </a:p>
          <a:p>
            <a:pPr lvl="1" algn="just"/>
            <a:r>
              <a:rPr lang="en-US" sz="2000" dirty="0" smtClean="0"/>
              <a:t>The situation continued after the information went online</a:t>
            </a:r>
            <a:endParaRPr lang="en-US" sz="2000" dirty="0"/>
          </a:p>
          <a:p>
            <a:pPr algn="just"/>
            <a:r>
              <a:rPr lang="en-US" dirty="0" smtClean="0"/>
              <a:t>The development of the internet and the production of judgments in digital form made a different model possible</a:t>
            </a:r>
            <a:endParaRPr lang="en-US"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4</a:t>
            </a:fld>
            <a:endParaRPr lang="en-US"/>
          </a:p>
        </p:txBody>
      </p:sp>
    </p:spTree>
    <p:extLst>
      <p:ext uri="{BB962C8B-B14F-4D97-AF65-F5344CB8AC3E}">
        <p14:creationId xmlns:p14="http://schemas.microsoft.com/office/powerpoint/2010/main" val="410134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a:t>
            </a:r>
            <a:r>
              <a:rPr lang="en-US" sz="4000" dirty="0" smtClean="0"/>
              <a:t>he Free Access to Law Movement</a:t>
            </a:r>
            <a:endParaRPr lang="en-US" sz="4000" dirty="0"/>
          </a:p>
        </p:txBody>
      </p:sp>
      <p:sp>
        <p:nvSpPr>
          <p:cNvPr id="3" name="Content Placeholder 2"/>
          <p:cNvSpPr>
            <a:spLocks noGrp="1"/>
          </p:cNvSpPr>
          <p:nvPr>
            <p:ph idx="1"/>
          </p:nvPr>
        </p:nvSpPr>
        <p:spPr/>
        <p:txBody>
          <a:bodyPr>
            <a:normAutofit/>
          </a:bodyPr>
          <a:lstStyle/>
          <a:p>
            <a:pPr algn="just"/>
            <a:r>
              <a:rPr lang="en-US" dirty="0" smtClean="0"/>
              <a:t>In 2002, during the 4</a:t>
            </a:r>
            <a:r>
              <a:rPr lang="en-US" baseline="30000" dirty="0" smtClean="0"/>
              <a:t>th</a:t>
            </a:r>
            <a:r>
              <a:rPr lang="en-US" dirty="0" smtClean="0"/>
              <a:t> Law via the Internet Conference in Montreal, 7 LII’s – LII Cornel, </a:t>
            </a:r>
            <a:r>
              <a:rPr lang="en-US" dirty="0" err="1" smtClean="0"/>
              <a:t>AustLII</a:t>
            </a:r>
            <a:r>
              <a:rPr lang="en-US" dirty="0" smtClean="0"/>
              <a:t>, </a:t>
            </a:r>
            <a:r>
              <a:rPr lang="en-US" dirty="0" err="1" smtClean="0"/>
              <a:t>CanLII</a:t>
            </a:r>
            <a:r>
              <a:rPr lang="en-US" dirty="0" smtClean="0"/>
              <a:t>, BAILII, </a:t>
            </a:r>
            <a:r>
              <a:rPr lang="en-US" dirty="0" err="1" smtClean="0"/>
              <a:t>PacLII</a:t>
            </a:r>
            <a:r>
              <a:rPr lang="en-US" dirty="0" smtClean="0"/>
              <a:t>, SAFLII and HKLII made the Declaration of Free Access to Law (or Montreal Declaration)</a:t>
            </a:r>
          </a:p>
          <a:p>
            <a:pPr algn="just"/>
            <a:r>
              <a:rPr lang="en-US" dirty="0" smtClean="0"/>
              <a:t>This was the start of the Free Access to Law Movement</a:t>
            </a:r>
          </a:p>
        </p:txBody>
      </p:sp>
      <p:sp>
        <p:nvSpPr>
          <p:cNvPr id="4" name="Footer Placeholder 3"/>
          <p:cNvSpPr>
            <a:spLocks noGrp="1"/>
          </p:cNvSpPr>
          <p:nvPr>
            <p:ph type="ftr" sz="quarter" idx="11"/>
          </p:nvPr>
        </p:nvSpPr>
        <p:spPr/>
        <p:txBody>
          <a:bodyPr/>
          <a:lstStyle/>
          <a:p>
            <a:endParaRPr lang="en-US" dirty="0" smtClean="0"/>
          </a:p>
          <a:p>
            <a:endParaRPr lang="en-US"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5</a:t>
            </a:fld>
            <a:endParaRPr lang="en-US"/>
          </a:p>
        </p:txBody>
      </p:sp>
    </p:spTree>
    <p:extLst>
      <p:ext uri="{BB962C8B-B14F-4D97-AF65-F5344CB8AC3E}">
        <p14:creationId xmlns:p14="http://schemas.microsoft.com/office/powerpoint/2010/main" val="94255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Montreal Declaration </a:t>
            </a:r>
            <a:endParaRPr lang="en-US" dirty="0"/>
          </a:p>
        </p:txBody>
      </p:sp>
      <p:sp>
        <p:nvSpPr>
          <p:cNvPr id="3" name="Content Placeholder 2"/>
          <p:cNvSpPr>
            <a:spLocks noGrp="1"/>
          </p:cNvSpPr>
          <p:nvPr>
            <p:ph idx="1"/>
          </p:nvPr>
        </p:nvSpPr>
        <p:spPr/>
        <p:txBody>
          <a:bodyPr>
            <a:noAutofit/>
          </a:bodyPr>
          <a:lstStyle/>
          <a:p>
            <a:r>
              <a:rPr lang="en-US" sz="1800" dirty="0" smtClean="0"/>
              <a:t>Main declaration:</a:t>
            </a:r>
          </a:p>
          <a:p>
            <a:pPr lvl="1" algn="just"/>
            <a:r>
              <a:rPr lang="en-US" dirty="0" smtClean="0"/>
              <a:t>Public </a:t>
            </a:r>
            <a:r>
              <a:rPr lang="en-US" dirty="0"/>
              <a:t>legal </a:t>
            </a:r>
            <a:r>
              <a:rPr lang="en-US" dirty="0" smtClean="0"/>
              <a:t>Information is </a:t>
            </a:r>
            <a:r>
              <a:rPr lang="en-US" dirty="0"/>
              <a:t>part of the common heritage of humanity. </a:t>
            </a:r>
            <a:r>
              <a:rPr lang="en-GB" dirty="0" smtClean="0"/>
              <a:t>Maximising</a:t>
            </a:r>
            <a:r>
              <a:rPr lang="en-US" dirty="0" smtClean="0"/>
              <a:t> </a:t>
            </a:r>
            <a:r>
              <a:rPr lang="en-US" dirty="0"/>
              <a:t>access to this information promotes justice and the rule of </a:t>
            </a:r>
            <a:r>
              <a:rPr lang="en-US" dirty="0" smtClean="0"/>
              <a:t>law. Public </a:t>
            </a:r>
            <a:r>
              <a:rPr lang="en-US" dirty="0"/>
              <a:t>legal information </a:t>
            </a:r>
            <a:r>
              <a:rPr lang="en-US" dirty="0" smtClean="0"/>
              <a:t>should </a:t>
            </a:r>
            <a:r>
              <a:rPr lang="en-US" dirty="0"/>
              <a:t>be accessible to all on a non-profit basis and free of charge;</a:t>
            </a:r>
          </a:p>
          <a:p>
            <a:pPr lvl="1" algn="just"/>
            <a:r>
              <a:rPr lang="en-GB" dirty="0" smtClean="0"/>
              <a:t>Organisations</a:t>
            </a:r>
            <a:r>
              <a:rPr lang="en-US" dirty="0" smtClean="0"/>
              <a:t> </a:t>
            </a:r>
            <a:r>
              <a:rPr lang="en-US" dirty="0"/>
              <a:t>such as legal information institutes have the right to publish public legal information and the government bodies that create or control that information should provide access to it so that it can be published by other parties</a:t>
            </a:r>
            <a:r>
              <a:rPr lang="en-US" dirty="0" smtClean="0"/>
              <a:t>.</a:t>
            </a:r>
          </a:p>
          <a:p>
            <a:pPr algn="just"/>
            <a:r>
              <a:rPr lang="en-US" sz="1800" dirty="0" smtClean="0"/>
              <a:t>Legal </a:t>
            </a:r>
            <a:r>
              <a:rPr lang="en-US" sz="1800" dirty="0"/>
              <a:t>information </a:t>
            </a:r>
            <a:r>
              <a:rPr lang="en-US" sz="1800" dirty="0" smtClean="0"/>
              <a:t>institute criteria:</a:t>
            </a:r>
            <a:endParaRPr lang="en-US" sz="1800" dirty="0"/>
          </a:p>
          <a:p>
            <a:pPr lvl="1" algn="just"/>
            <a:r>
              <a:rPr lang="en-US" dirty="0"/>
              <a:t>Publish via the internet public legal information originating from more than one public body;</a:t>
            </a:r>
          </a:p>
          <a:p>
            <a:pPr lvl="1" algn="just"/>
            <a:r>
              <a:rPr lang="en-US" dirty="0"/>
              <a:t>Provide free and anonymous public access to that information;</a:t>
            </a:r>
          </a:p>
          <a:p>
            <a:pPr lvl="1" algn="just"/>
            <a:r>
              <a:rPr lang="en-US" dirty="0"/>
              <a:t>Do not impede others from obtaining public legal information from its sources and publishing it; </a:t>
            </a:r>
            <a:r>
              <a:rPr lang="en-US" dirty="0" smtClean="0"/>
              <a:t>and</a:t>
            </a:r>
            <a:endParaRPr lang="en-US" dirty="0"/>
          </a:p>
          <a:p>
            <a:endParaRPr lang="en-US" sz="1600"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6</a:t>
            </a:fld>
            <a:endParaRPr lang="en-US"/>
          </a:p>
        </p:txBody>
      </p:sp>
    </p:spTree>
    <p:extLst>
      <p:ext uri="{BB962C8B-B14F-4D97-AF65-F5344CB8AC3E}">
        <p14:creationId xmlns:p14="http://schemas.microsoft.com/office/powerpoint/2010/main" val="1642949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871" y="564776"/>
            <a:ext cx="9388199" cy="5615361"/>
          </a:xfrm>
        </p:spPr>
        <p:txBody>
          <a:bodyPr>
            <a:noAutofit/>
          </a:bodyPr>
          <a:lstStyle/>
          <a:p>
            <a:pPr algn="just">
              <a:spcBef>
                <a:spcPts val="0"/>
              </a:spcBef>
              <a:spcAft>
                <a:spcPts val="600"/>
              </a:spcAft>
            </a:pPr>
            <a:r>
              <a:rPr lang="en-GB" sz="1900" dirty="0" smtClean="0"/>
              <a:t>Common goals and commitments</a:t>
            </a:r>
          </a:p>
          <a:p>
            <a:pPr lvl="1" algn="just">
              <a:spcBef>
                <a:spcPts val="0"/>
              </a:spcBef>
              <a:spcAft>
                <a:spcPts val="600"/>
              </a:spcAft>
            </a:pPr>
            <a:r>
              <a:rPr lang="en-GB" sz="1900" dirty="0" smtClean="0"/>
              <a:t>To promote and support free access to public legal information throughout the world, principally via the Internet;</a:t>
            </a:r>
          </a:p>
          <a:p>
            <a:pPr lvl="1" algn="just">
              <a:spcBef>
                <a:spcPts val="0"/>
              </a:spcBef>
              <a:spcAft>
                <a:spcPts val="600"/>
              </a:spcAft>
            </a:pPr>
            <a:r>
              <a:rPr lang="en-GB" sz="1900" dirty="0" smtClean="0"/>
              <a:t>To recognise the primary role of local initiatives in free access publishing of their own national legal information;</a:t>
            </a:r>
          </a:p>
          <a:p>
            <a:pPr lvl="1" algn="just">
              <a:spcBef>
                <a:spcPts val="0"/>
              </a:spcBef>
              <a:spcAft>
                <a:spcPts val="600"/>
              </a:spcAft>
            </a:pPr>
            <a:r>
              <a:rPr lang="en-GB" sz="1900" dirty="0" smtClean="0"/>
              <a:t>To cooperate in order to achieve these goals and, in particular, to assist organisations in developing countries to achieve these goals, recognising the reciprocal advantages that all obtain from access to each other's law;</a:t>
            </a:r>
          </a:p>
          <a:p>
            <a:pPr lvl="1" algn="just">
              <a:spcBef>
                <a:spcPts val="0"/>
              </a:spcBef>
              <a:spcAft>
                <a:spcPts val="600"/>
              </a:spcAft>
            </a:pPr>
            <a:r>
              <a:rPr lang="en-GB" sz="1900" dirty="0" smtClean="0"/>
              <a:t>To help each other and to support, within their means, other organisations that share these goals with respect to:</a:t>
            </a:r>
          </a:p>
          <a:p>
            <a:pPr lvl="2" algn="just">
              <a:spcBef>
                <a:spcPts val="0"/>
              </a:spcBef>
              <a:spcAft>
                <a:spcPts val="600"/>
              </a:spcAft>
            </a:pPr>
            <a:r>
              <a:rPr lang="en-GB" sz="1900" dirty="0" smtClean="0"/>
              <a:t>Promotion, to governments and other organisations, of public policy conducive to the accessibility of public legal information;</a:t>
            </a:r>
          </a:p>
          <a:p>
            <a:pPr lvl="2" algn="just">
              <a:spcBef>
                <a:spcPts val="0"/>
              </a:spcBef>
              <a:spcAft>
                <a:spcPts val="600"/>
              </a:spcAft>
            </a:pPr>
            <a:r>
              <a:rPr lang="en-GB" sz="1900" dirty="0" smtClean="0"/>
              <a:t>Technical assistance, advice and training;</a:t>
            </a:r>
          </a:p>
          <a:p>
            <a:pPr lvl="2" algn="just">
              <a:spcBef>
                <a:spcPts val="0"/>
              </a:spcBef>
              <a:spcAft>
                <a:spcPts val="600"/>
              </a:spcAft>
            </a:pPr>
            <a:r>
              <a:rPr lang="en-GB" sz="1900" dirty="0" smtClean="0"/>
              <a:t>Development of open technical standards;</a:t>
            </a:r>
          </a:p>
          <a:p>
            <a:pPr lvl="2" algn="just">
              <a:spcBef>
                <a:spcPts val="0"/>
              </a:spcBef>
              <a:spcAft>
                <a:spcPts val="600"/>
              </a:spcAft>
            </a:pPr>
            <a:r>
              <a:rPr lang="en-GB" sz="1900" dirty="0" smtClean="0"/>
              <a:t>Academic exchange of research results.</a:t>
            </a:r>
          </a:p>
          <a:p>
            <a:pPr lvl="1" algn="just">
              <a:spcBef>
                <a:spcPts val="0"/>
              </a:spcBef>
              <a:spcAft>
                <a:spcPts val="600"/>
              </a:spcAft>
            </a:pPr>
            <a:r>
              <a:rPr lang="en-GB" sz="1900" dirty="0" smtClean="0"/>
              <a:t>To meet at least annually, and to invite other organisations who are legal information institutes to subscribe to this declaration and join those meetings, according to procedures to be established by the parties to this Declaration;</a:t>
            </a:r>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7</a:t>
            </a:fld>
            <a:endParaRPr lang="en-US"/>
          </a:p>
        </p:txBody>
      </p:sp>
    </p:spTree>
    <p:extLst>
      <p:ext uri="{BB962C8B-B14F-4D97-AF65-F5344CB8AC3E}">
        <p14:creationId xmlns:p14="http://schemas.microsoft.com/office/powerpoint/2010/main" val="1444788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Membership Criteria</a:t>
            </a:r>
            <a:endParaRPr lang="en-GB" dirty="0"/>
          </a:p>
        </p:txBody>
      </p:sp>
      <p:sp>
        <p:nvSpPr>
          <p:cNvPr id="3" name="Content Placeholder 2"/>
          <p:cNvSpPr>
            <a:spLocks noGrp="1"/>
          </p:cNvSpPr>
          <p:nvPr>
            <p:ph idx="1"/>
          </p:nvPr>
        </p:nvSpPr>
        <p:spPr>
          <a:xfrm>
            <a:off x="1261871" y="1828800"/>
            <a:ext cx="9213387" cy="4351337"/>
          </a:xfrm>
        </p:spPr>
        <p:txBody>
          <a:bodyPr>
            <a:normAutofit/>
          </a:bodyPr>
          <a:lstStyle/>
          <a:p>
            <a:pPr algn="just"/>
            <a:r>
              <a:rPr lang="en-GB" sz="2400" dirty="0" smtClean="0"/>
              <a:t>Adopted by FALM in November 2015</a:t>
            </a:r>
          </a:p>
          <a:p>
            <a:pPr algn="just"/>
            <a:r>
              <a:rPr lang="en-GB" sz="2400" dirty="0" smtClean="0"/>
              <a:t>The two main criteria</a:t>
            </a:r>
          </a:p>
          <a:p>
            <a:pPr lvl="1" algn="just"/>
            <a:r>
              <a:rPr lang="en-GB" sz="2400" dirty="0"/>
              <a:t>i</a:t>
            </a:r>
            <a:r>
              <a:rPr lang="en-GB" sz="2400" dirty="0" smtClean="0"/>
              <a:t>nvolved </a:t>
            </a:r>
            <a:r>
              <a:rPr lang="en-GB" sz="2400" dirty="0"/>
              <a:t>in significant activities facilitating free access to one or more types of ‘public legal information’ (PLI</a:t>
            </a:r>
            <a:r>
              <a:rPr lang="en-GB" sz="2400" dirty="0" smtClean="0"/>
              <a:t>) </a:t>
            </a:r>
            <a:endParaRPr lang="en-GB" sz="2400" dirty="0"/>
          </a:p>
          <a:p>
            <a:pPr lvl="1" algn="just"/>
            <a:r>
              <a:rPr lang="en-GB" sz="2400" dirty="0" smtClean="0"/>
              <a:t>usually </a:t>
            </a:r>
            <a:r>
              <a:rPr lang="en-GB" sz="2400" dirty="0"/>
              <a:t>fall within one or both of two main categories: </a:t>
            </a:r>
            <a:r>
              <a:rPr lang="en-GB" sz="2400" dirty="0" smtClean="0"/>
              <a:t>(</a:t>
            </a:r>
          </a:p>
          <a:p>
            <a:pPr lvl="2" algn="just"/>
            <a:r>
              <a:rPr lang="en-GB" sz="2400" dirty="0" smtClean="0"/>
              <a:t>Members </a:t>
            </a:r>
            <a:r>
              <a:rPr lang="en-GB" sz="2400" dirty="0"/>
              <a:t>who are free access (re‐)publishers of PLI; </a:t>
            </a:r>
          </a:p>
          <a:p>
            <a:pPr lvl="2" algn="just"/>
            <a:r>
              <a:rPr lang="en-GB" sz="2400" dirty="0" smtClean="0"/>
              <a:t>Members </a:t>
            </a:r>
            <a:r>
              <a:rPr lang="en-GB" sz="2400" dirty="0"/>
              <a:t>who facilitate other organisations to (re‐)publish PLI for free access. </a:t>
            </a:r>
            <a:endParaRPr lang="en-GB" sz="2400" dirty="0" smtClean="0"/>
          </a:p>
          <a:p>
            <a:pPr marL="548640" lvl="2" indent="0" algn="just">
              <a:buNone/>
            </a:pPr>
            <a:r>
              <a:rPr lang="en-GB" sz="2400" dirty="0" smtClean="0"/>
              <a:t>FALM however may </a:t>
            </a:r>
            <a:r>
              <a:rPr lang="en-GB" sz="2400" dirty="0"/>
              <a:t>decide to recognise as Members organisations that make other types of contributions. </a:t>
            </a:r>
          </a:p>
          <a:p>
            <a:pPr algn="just"/>
            <a:endParaRPr lang="en-GB" dirty="0"/>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8</a:t>
            </a:fld>
            <a:endParaRPr lang="en-US"/>
          </a:p>
        </p:txBody>
      </p:sp>
    </p:spTree>
    <p:extLst>
      <p:ext uri="{BB962C8B-B14F-4D97-AF65-F5344CB8AC3E}">
        <p14:creationId xmlns:p14="http://schemas.microsoft.com/office/powerpoint/2010/main" val="852539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872" y="820272"/>
            <a:ext cx="8595360" cy="5359866"/>
          </a:xfrm>
        </p:spPr>
        <p:txBody>
          <a:bodyPr>
            <a:noAutofit/>
          </a:bodyPr>
          <a:lstStyle/>
          <a:p>
            <a:pPr algn="just"/>
            <a:r>
              <a:rPr lang="en-GB" sz="2200" dirty="0" smtClean="0"/>
              <a:t>Other member criteria:</a:t>
            </a:r>
          </a:p>
          <a:p>
            <a:pPr lvl="1" algn="just"/>
            <a:r>
              <a:rPr lang="en-GB" sz="2200" dirty="0" smtClean="0"/>
              <a:t>Members should adhere to the objectives of the Declaration on Free Access to Law (Montreal Declaration)</a:t>
            </a:r>
          </a:p>
          <a:p>
            <a:pPr lvl="1" algn="just"/>
            <a:r>
              <a:rPr lang="en-GB" sz="2200" dirty="0"/>
              <a:t>Members should not impede others from obtaining PLI from it sources (not necessarily from the members databases themselves)</a:t>
            </a:r>
          </a:p>
          <a:p>
            <a:pPr lvl="1" algn="just"/>
            <a:r>
              <a:rPr lang="en-GB" sz="2200" dirty="0" smtClean="0"/>
              <a:t>PLI published by members should be accessible, anonymously and free of charge, and should also be substantial and of good quality, published through the internet and should involve either PLI from more than one public body (not only its own PLI) or extensive and sustained commentary by multiple authors</a:t>
            </a:r>
          </a:p>
          <a:p>
            <a:pPr lvl="1" algn="just"/>
            <a:r>
              <a:rPr lang="en-GB" sz="2200" dirty="0" smtClean="0"/>
              <a:t>Though most members are non-profit organisations based on NGO’s or Universities, government organizations or profit-making bodies may also become FALM members provided they meet the other membership criteria</a:t>
            </a:r>
          </a:p>
        </p:txBody>
      </p:sp>
      <p:sp>
        <p:nvSpPr>
          <p:cNvPr id="5" name="Slide Number Placeholder 4"/>
          <p:cNvSpPr>
            <a:spLocks noGrp="1"/>
          </p:cNvSpPr>
          <p:nvPr>
            <p:ph type="sldNum" sz="quarter" idx="12"/>
          </p:nvPr>
        </p:nvSpPr>
        <p:spPr/>
        <p:txBody>
          <a:bodyPr>
            <a:normAutofit lnSpcReduction="10000"/>
          </a:bodyPr>
          <a:lstStyle/>
          <a:p>
            <a:fld id="{8C9404B7-921E-8144-9E6E-376B71B9DC38}" type="slidenum">
              <a:rPr lang="en-US" smtClean="0"/>
              <a:t>9</a:t>
            </a:fld>
            <a:endParaRPr lang="en-US"/>
          </a:p>
        </p:txBody>
      </p:sp>
    </p:spTree>
    <p:extLst>
      <p:ext uri="{BB962C8B-B14F-4D97-AF65-F5344CB8AC3E}">
        <p14:creationId xmlns:p14="http://schemas.microsoft.com/office/powerpoint/2010/main" val="1825039875"/>
      </p:ext>
    </p:extLst>
  </p:cSld>
  <p:clrMapOvr>
    <a:masterClrMapping/>
  </p:clrMapOvr>
</p:sld>
</file>

<file path=ppt/theme/theme1.xml><?xml version="1.0" encoding="utf-8"?>
<a:theme xmlns:a="http://schemas.openxmlformats.org/drawingml/2006/main" name="View">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10934</TotalTime>
  <Words>2144</Words>
  <Application>Microsoft Macintosh PowerPoint</Application>
  <PresentationFormat>Widescreen</PresentationFormat>
  <Paragraphs>175</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Century Schoolbook</vt:lpstr>
      <vt:lpstr>Wingdings 2</vt:lpstr>
      <vt:lpstr>Arial</vt:lpstr>
      <vt:lpstr>View</vt:lpstr>
      <vt:lpstr>The Free Access to Law Movement and Cylaw.org as an example of the Lii model</vt:lpstr>
      <vt:lpstr>Introduction</vt:lpstr>
      <vt:lpstr>The LIIs</vt:lpstr>
      <vt:lpstr>PowerPoint Presentation</vt:lpstr>
      <vt:lpstr>The Free Access to Law Movement</vt:lpstr>
      <vt:lpstr>The Montreal Declaration </vt:lpstr>
      <vt:lpstr>PowerPoint Presentation</vt:lpstr>
      <vt:lpstr>Membership Criteria</vt:lpstr>
      <vt:lpstr>PowerPoint Presentation</vt:lpstr>
      <vt:lpstr>PowerPoint Presentation</vt:lpstr>
      <vt:lpstr>Types of member organisations and funding models</vt:lpstr>
      <vt:lpstr>Law via the Internet conference</vt:lpstr>
      <vt:lpstr>PowerPoint Presentation</vt:lpstr>
      <vt:lpstr>FALM Secretariat</vt:lpstr>
      <vt:lpstr>Why is FALM important</vt:lpstr>
      <vt:lpstr>Citations and standards</vt:lpstr>
      <vt:lpstr>More information</vt:lpstr>
      <vt:lpstr>CYLAW</vt:lpstr>
      <vt:lpstr>PowerPoint Presentation</vt:lpstr>
      <vt:lpstr>The Cylaw databases</vt:lpstr>
      <vt:lpstr>PowerPoint Presentation</vt:lpstr>
      <vt:lpstr>Technical tools</vt:lpstr>
      <vt:lpstr>ECLI Project – Cylaw 2.0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Recognition and enforcement of Civil Judgments in Cyprus</dc:title>
  <dc:creator>Microsoft Office User</dc:creator>
  <cp:lastModifiedBy>Microsoft Office User</cp:lastModifiedBy>
  <cp:revision>136</cp:revision>
  <cp:lastPrinted>2016-06-03T06:19:34Z</cp:lastPrinted>
  <dcterms:created xsi:type="dcterms:W3CDTF">2016-06-01T21:44:15Z</dcterms:created>
  <dcterms:modified xsi:type="dcterms:W3CDTF">2017-06-09T07:15:09Z</dcterms:modified>
</cp:coreProperties>
</file>